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C2EE469-0197-4C18-ADDC-1C81D9D3F4C1}" type="datetimeFigureOut">
              <a:rPr lang="ru-RU" smtClean="0"/>
              <a:t>07.04.2020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1564EF-875C-442A-B7DD-E8E964E02904}" type="slidenum">
              <a:rPr lang="ru-RU" smtClean="0"/>
              <a:t>‹#›</a:t>
            </a:fld>
            <a:endParaRPr lang="ru-RU"/>
          </a:p>
        </p:txBody>
      </p:sp>
    </p:spTree>
    <p:extLst>
      <p:ext uri="{BB962C8B-B14F-4D97-AF65-F5344CB8AC3E}">
        <p14:creationId xmlns:p14="http://schemas.microsoft.com/office/powerpoint/2010/main" val="1426530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C2EE469-0197-4C18-ADDC-1C81D9D3F4C1}" type="datetimeFigureOut">
              <a:rPr lang="ru-RU" smtClean="0"/>
              <a:t>07.04.2020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1564EF-875C-442A-B7DD-E8E964E02904}" type="slidenum">
              <a:rPr lang="ru-RU" smtClean="0"/>
              <a:t>‹#›</a:t>
            </a:fld>
            <a:endParaRPr lang="ru-RU"/>
          </a:p>
        </p:txBody>
      </p:sp>
    </p:spTree>
    <p:extLst>
      <p:ext uri="{BB962C8B-B14F-4D97-AF65-F5344CB8AC3E}">
        <p14:creationId xmlns:p14="http://schemas.microsoft.com/office/powerpoint/2010/main" val="2317279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C2EE469-0197-4C18-ADDC-1C81D9D3F4C1}" type="datetimeFigureOut">
              <a:rPr lang="ru-RU" smtClean="0"/>
              <a:t>07.04.2020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1564EF-875C-442A-B7DD-E8E964E02904}" type="slidenum">
              <a:rPr lang="ru-RU" smtClean="0"/>
              <a:t>‹#›</a:t>
            </a:fld>
            <a:endParaRPr lang="ru-RU"/>
          </a:p>
        </p:txBody>
      </p:sp>
    </p:spTree>
    <p:extLst>
      <p:ext uri="{BB962C8B-B14F-4D97-AF65-F5344CB8AC3E}">
        <p14:creationId xmlns:p14="http://schemas.microsoft.com/office/powerpoint/2010/main" val="1897455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C2EE469-0197-4C18-ADDC-1C81D9D3F4C1}" type="datetimeFigureOut">
              <a:rPr lang="ru-RU" smtClean="0"/>
              <a:t>07.04.2020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1564EF-875C-442A-B7DD-E8E964E02904}" type="slidenum">
              <a:rPr lang="ru-RU" smtClean="0"/>
              <a:t>‹#›</a:t>
            </a:fld>
            <a:endParaRPr lang="ru-RU"/>
          </a:p>
        </p:txBody>
      </p:sp>
    </p:spTree>
    <p:extLst>
      <p:ext uri="{BB962C8B-B14F-4D97-AF65-F5344CB8AC3E}">
        <p14:creationId xmlns:p14="http://schemas.microsoft.com/office/powerpoint/2010/main" val="2487173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C2EE469-0197-4C18-ADDC-1C81D9D3F4C1}" type="datetimeFigureOut">
              <a:rPr lang="ru-RU" smtClean="0"/>
              <a:t>07.04.2020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01564EF-875C-442A-B7DD-E8E964E02904}" type="slidenum">
              <a:rPr lang="ru-RU" smtClean="0"/>
              <a:t>‹#›</a:t>
            </a:fld>
            <a:endParaRPr lang="ru-RU"/>
          </a:p>
        </p:txBody>
      </p:sp>
    </p:spTree>
    <p:extLst>
      <p:ext uri="{BB962C8B-B14F-4D97-AF65-F5344CB8AC3E}">
        <p14:creationId xmlns:p14="http://schemas.microsoft.com/office/powerpoint/2010/main" val="1317814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C2EE469-0197-4C18-ADDC-1C81D9D3F4C1}" type="datetimeFigureOut">
              <a:rPr lang="ru-RU" smtClean="0"/>
              <a:t>07.04.2020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01564EF-875C-442A-B7DD-E8E964E02904}" type="slidenum">
              <a:rPr lang="ru-RU" smtClean="0"/>
              <a:t>‹#›</a:t>
            </a:fld>
            <a:endParaRPr lang="ru-RU"/>
          </a:p>
        </p:txBody>
      </p:sp>
    </p:spTree>
    <p:extLst>
      <p:ext uri="{BB962C8B-B14F-4D97-AF65-F5344CB8AC3E}">
        <p14:creationId xmlns:p14="http://schemas.microsoft.com/office/powerpoint/2010/main" val="4204032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C2EE469-0197-4C18-ADDC-1C81D9D3F4C1}" type="datetimeFigureOut">
              <a:rPr lang="ru-RU" smtClean="0"/>
              <a:t>07.04.2020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01564EF-875C-442A-B7DD-E8E964E02904}" type="slidenum">
              <a:rPr lang="ru-RU" smtClean="0"/>
              <a:t>‹#›</a:t>
            </a:fld>
            <a:endParaRPr lang="ru-RU"/>
          </a:p>
        </p:txBody>
      </p:sp>
    </p:spTree>
    <p:extLst>
      <p:ext uri="{BB962C8B-B14F-4D97-AF65-F5344CB8AC3E}">
        <p14:creationId xmlns:p14="http://schemas.microsoft.com/office/powerpoint/2010/main" val="540583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C2EE469-0197-4C18-ADDC-1C81D9D3F4C1}" type="datetimeFigureOut">
              <a:rPr lang="ru-RU" smtClean="0"/>
              <a:t>07.04.2020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1564EF-875C-442A-B7DD-E8E964E02904}" type="slidenum">
              <a:rPr lang="ru-RU" smtClean="0"/>
              <a:t>‹#›</a:t>
            </a:fld>
            <a:endParaRPr lang="ru-RU"/>
          </a:p>
        </p:txBody>
      </p:sp>
    </p:spTree>
    <p:extLst>
      <p:ext uri="{BB962C8B-B14F-4D97-AF65-F5344CB8AC3E}">
        <p14:creationId xmlns:p14="http://schemas.microsoft.com/office/powerpoint/2010/main" val="888528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C2EE469-0197-4C18-ADDC-1C81D9D3F4C1}" type="datetimeFigureOut">
              <a:rPr lang="ru-RU" smtClean="0"/>
              <a:t>07.04.2020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1564EF-875C-442A-B7DD-E8E964E02904}" type="slidenum">
              <a:rPr lang="ru-RU" smtClean="0"/>
              <a:t>‹#›</a:t>
            </a:fld>
            <a:endParaRPr lang="ru-RU"/>
          </a:p>
        </p:txBody>
      </p:sp>
    </p:spTree>
    <p:extLst>
      <p:ext uri="{BB962C8B-B14F-4D97-AF65-F5344CB8AC3E}">
        <p14:creationId xmlns:p14="http://schemas.microsoft.com/office/powerpoint/2010/main" val="3409838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C2EE469-0197-4C18-ADDC-1C81D9D3F4C1}" type="datetimeFigureOut">
              <a:rPr lang="ru-RU" smtClean="0"/>
              <a:t>07.04.2020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1564EF-875C-442A-B7DD-E8E964E02904}" type="slidenum">
              <a:rPr lang="ru-RU" smtClean="0"/>
              <a:t>‹#›</a:t>
            </a:fld>
            <a:endParaRPr lang="ru-RU"/>
          </a:p>
        </p:txBody>
      </p:sp>
    </p:spTree>
    <p:extLst>
      <p:ext uri="{BB962C8B-B14F-4D97-AF65-F5344CB8AC3E}">
        <p14:creationId xmlns:p14="http://schemas.microsoft.com/office/powerpoint/2010/main" val="2314625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C2EE469-0197-4C18-ADDC-1C81D9D3F4C1}" type="datetimeFigureOut">
              <a:rPr lang="ru-RU" smtClean="0"/>
              <a:t>07.04.2020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1564EF-875C-442A-B7DD-E8E964E02904}" type="slidenum">
              <a:rPr lang="ru-RU" smtClean="0"/>
              <a:t>‹#›</a:t>
            </a:fld>
            <a:endParaRPr lang="ru-RU"/>
          </a:p>
        </p:txBody>
      </p:sp>
    </p:spTree>
    <p:extLst>
      <p:ext uri="{BB962C8B-B14F-4D97-AF65-F5344CB8AC3E}">
        <p14:creationId xmlns:p14="http://schemas.microsoft.com/office/powerpoint/2010/main" val="325084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2EE469-0197-4C18-ADDC-1C81D9D3F4C1}" type="datetimeFigureOut">
              <a:rPr lang="ru-RU" smtClean="0"/>
              <a:t>07.04.2020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1564EF-875C-442A-B7DD-E8E964E02904}" type="slidenum">
              <a:rPr lang="ru-RU" smtClean="0"/>
              <a:t>‹#›</a:t>
            </a:fld>
            <a:endParaRPr lang="ru-RU"/>
          </a:p>
        </p:txBody>
      </p:sp>
    </p:spTree>
    <p:extLst>
      <p:ext uri="{BB962C8B-B14F-4D97-AF65-F5344CB8AC3E}">
        <p14:creationId xmlns:p14="http://schemas.microsoft.com/office/powerpoint/2010/main" val="4201190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library.med.utah.edu/WebPath/HISTHTML/NEURANAT/NEURANCA.html" TargetMode="External"/><Relationship Id="rId2" Type="http://schemas.openxmlformats.org/officeDocument/2006/relationships/hyperlink" Target="http://anatomy.med.umich.edu/atlas/atlas_index.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en-US" sz="3600" b="1" i="1" dirty="0" smtClean="0"/>
              <a:t>Pathways of the central nervous system.</a:t>
            </a:r>
            <a:endParaRPr lang="ru-RU" sz="3600" b="1" i="1" dirty="0"/>
          </a:p>
        </p:txBody>
      </p:sp>
      <p:sp>
        <p:nvSpPr>
          <p:cNvPr id="3" name="Подзаголовок 2"/>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15571601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en-US" altLang="ru-RU" sz="4000"/>
              <a:t>White matter of the spinal cord</a:t>
            </a:r>
          </a:p>
        </p:txBody>
      </p:sp>
      <p:sp>
        <p:nvSpPr>
          <p:cNvPr id="82947" name="Rectangle 3"/>
          <p:cNvSpPr>
            <a:spLocks noGrp="1" noChangeArrowheads="1"/>
          </p:cNvSpPr>
          <p:nvPr>
            <p:ph type="body" idx="1"/>
          </p:nvPr>
        </p:nvSpPr>
        <p:spPr>
          <a:xfrm>
            <a:off x="1828800" y="1600200"/>
            <a:ext cx="8610600" cy="4876800"/>
          </a:xfrm>
        </p:spPr>
        <p:txBody>
          <a:bodyPr/>
          <a:lstStyle/>
          <a:p>
            <a:pPr eaLnBrk="1" hangingPunct="1">
              <a:lnSpc>
                <a:spcPct val="80000"/>
              </a:lnSpc>
            </a:pPr>
            <a:r>
              <a:rPr lang="en-US" altLang="ru-RU" sz="2400" b="1" i="1"/>
              <a:t>Ascending</a:t>
            </a:r>
            <a:r>
              <a:rPr lang="en-US" altLang="ru-RU" sz="2400"/>
              <a:t> pathways:  </a:t>
            </a:r>
            <a:r>
              <a:rPr lang="en-US" altLang="ru-RU" sz="2400" b="1" i="1"/>
              <a:t>sensory </a:t>
            </a:r>
            <a:r>
              <a:rPr lang="en-US" altLang="ru-RU" sz="2400"/>
              <a:t>information by multi-neuron chains from body up to more rostral regions of CNS</a:t>
            </a:r>
          </a:p>
          <a:p>
            <a:pPr lvl="1" eaLnBrk="1" hangingPunct="1">
              <a:lnSpc>
                <a:spcPct val="80000"/>
              </a:lnSpc>
            </a:pPr>
            <a:r>
              <a:rPr lang="en-US" altLang="ru-RU" sz="2000"/>
              <a:t>Dorsal column</a:t>
            </a:r>
          </a:p>
          <a:p>
            <a:pPr lvl="1" eaLnBrk="1" hangingPunct="1">
              <a:lnSpc>
                <a:spcPct val="80000"/>
              </a:lnSpc>
            </a:pPr>
            <a:r>
              <a:rPr lang="en-US" altLang="ru-RU" sz="2000"/>
              <a:t>Spinothalamic  tracts</a:t>
            </a:r>
          </a:p>
          <a:p>
            <a:pPr lvl="1" eaLnBrk="1" hangingPunct="1">
              <a:lnSpc>
                <a:spcPct val="80000"/>
              </a:lnSpc>
            </a:pPr>
            <a:r>
              <a:rPr lang="en-US" altLang="ru-RU" sz="2000"/>
              <a:t>Spinocerebellar tracts</a:t>
            </a:r>
          </a:p>
          <a:p>
            <a:pPr eaLnBrk="1" hangingPunct="1">
              <a:lnSpc>
                <a:spcPct val="80000"/>
              </a:lnSpc>
            </a:pPr>
            <a:r>
              <a:rPr lang="en-US" altLang="ru-RU" sz="2400" b="1" i="1"/>
              <a:t>Descending</a:t>
            </a:r>
            <a:r>
              <a:rPr lang="en-US" altLang="ru-RU" sz="2400"/>
              <a:t> pathways:  </a:t>
            </a:r>
            <a:r>
              <a:rPr lang="en-US" altLang="ru-RU" sz="2400" b="1" i="1"/>
              <a:t>motor </a:t>
            </a:r>
            <a:r>
              <a:rPr lang="en-US" altLang="ru-RU" sz="2400"/>
              <a:t>instructions from brain to more caudal regions of the CNS</a:t>
            </a:r>
          </a:p>
          <a:p>
            <a:pPr lvl="1" eaLnBrk="1" hangingPunct="1">
              <a:lnSpc>
                <a:spcPct val="80000"/>
              </a:lnSpc>
            </a:pPr>
            <a:r>
              <a:rPr lang="en-US" altLang="ru-RU" sz="2000"/>
              <a:t>Pyramidal (corticospinal) most important to know</a:t>
            </a:r>
          </a:p>
          <a:p>
            <a:pPr lvl="1" eaLnBrk="1" hangingPunct="1">
              <a:lnSpc>
                <a:spcPct val="80000"/>
              </a:lnSpc>
            </a:pPr>
            <a:r>
              <a:rPr lang="en-US" altLang="ru-RU" sz="2000"/>
              <a:t>All others (“extrapyramidal”)</a:t>
            </a:r>
          </a:p>
          <a:p>
            <a:pPr eaLnBrk="1" hangingPunct="1">
              <a:lnSpc>
                <a:spcPct val="80000"/>
              </a:lnSpc>
            </a:pPr>
            <a:r>
              <a:rPr lang="en-US" altLang="ru-RU" sz="2400"/>
              <a:t>Commissural fibers: crossing from one side of cord to the other</a:t>
            </a:r>
          </a:p>
          <a:p>
            <a:pPr eaLnBrk="1" hangingPunct="1">
              <a:lnSpc>
                <a:spcPct val="80000"/>
              </a:lnSpc>
            </a:pPr>
            <a:r>
              <a:rPr lang="en-US" altLang="ru-RU" sz="2400"/>
              <a:t>Most pathways cross (or decussate) at some point</a:t>
            </a:r>
          </a:p>
          <a:p>
            <a:pPr eaLnBrk="1" hangingPunct="1">
              <a:lnSpc>
                <a:spcPct val="80000"/>
              </a:lnSpc>
            </a:pPr>
            <a:r>
              <a:rPr lang="en-US" altLang="ru-RU" sz="2400"/>
              <a:t>Most synapse two or three times along the way, e.g. in brain stem, thalamus or other</a:t>
            </a:r>
          </a:p>
        </p:txBody>
      </p:sp>
    </p:spTree>
    <p:extLst>
      <p:ext uri="{BB962C8B-B14F-4D97-AF65-F5344CB8AC3E}">
        <p14:creationId xmlns:p14="http://schemas.microsoft.com/office/powerpoint/2010/main" val="38484729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1828800" y="274638"/>
            <a:ext cx="8610600" cy="1143000"/>
          </a:xfrm>
        </p:spPr>
        <p:txBody>
          <a:bodyPr/>
          <a:lstStyle/>
          <a:p>
            <a:pPr eaLnBrk="1" hangingPunct="1"/>
            <a:r>
              <a:rPr lang="en-US" altLang="ru-RU" sz="3200"/>
              <a:t>Major fiber tracts in white matter of spinal cord</a:t>
            </a:r>
          </a:p>
        </p:txBody>
      </p:sp>
      <p:pic>
        <p:nvPicPr>
          <p:cNvPr id="83971" name="Picture 4" descr="13-33_WhtMttrSpnlCrd_1"/>
          <p:cNvPicPr>
            <a:picLocks noChangeAspect="1" noChangeArrowheads="1"/>
          </p:cNvPicPr>
          <p:nvPr/>
        </p:nvPicPr>
        <p:blipFill>
          <a:blip r:embed="rId2">
            <a:extLst>
              <a:ext uri="{28A0092B-C50C-407E-A947-70E740481C1C}">
                <a14:useLocalDpi xmlns:a14="http://schemas.microsoft.com/office/drawing/2010/main" val="0"/>
              </a:ext>
            </a:extLst>
          </a:blip>
          <a:srcRect t="25882" b="9412"/>
          <a:stretch>
            <a:fillRect/>
          </a:stretch>
        </p:blipFill>
        <p:spPr bwMode="auto">
          <a:xfrm>
            <a:off x="1508126" y="1752600"/>
            <a:ext cx="9159875" cy="457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2" name="Text Box 5"/>
          <p:cNvSpPr txBox="1">
            <a:spLocks noChangeArrowheads="1"/>
          </p:cNvSpPr>
          <p:nvPr/>
        </p:nvSpPr>
        <p:spPr bwMode="auto">
          <a:xfrm>
            <a:off x="2609850" y="6019800"/>
            <a:ext cx="4324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US" altLang="ru-RU" b="0"/>
              <a:t>Damage: to motor areas – paralysis</a:t>
            </a:r>
          </a:p>
          <a:p>
            <a:pPr eaLnBrk="1" hangingPunct="1"/>
            <a:r>
              <a:rPr lang="en-US" altLang="ru-RU" b="0"/>
              <a:t>               to sensory areas - paresthesias</a:t>
            </a:r>
          </a:p>
        </p:txBody>
      </p:sp>
      <p:sp>
        <p:nvSpPr>
          <p:cNvPr id="83973" name="Text Box 6"/>
          <p:cNvSpPr txBox="1">
            <a:spLocks noChangeArrowheads="1"/>
          </p:cNvSpPr>
          <p:nvPr/>
        </p:nvSpPr>
        <p:spPr bwMode="auto">
          <a:xfrm>
            <a:off x="1965325" y="1484313"/>
            <a:ext cx="984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US" altLang="ru-RU" b="0">
                <a:solidFill>
                  <a:srgbClr val="33CCFF"/>
                </a:solidFill>
              </a:rPr>
              <a:t>sensory</a:t>
            </a:r>
          </a:p>
        </p:txBody>
      </p:sp>
      <p:sp>
        <p:nvSpPr>
          <p:cNvPr id="83974" name="Text Box 7"/>
          <p:cNvSpPr txBox="1">
            <a:spLocks noChangeArrowheads="1"/>
          </p:cNvSpPr>
          <p:nvPr/>
        </p:nvSpPr>
        <p:spPr bwMode="auto">
          <a:xfrm>
            <a:off x="9128125" y="1484313"/>
            <a:ext cx="768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US" altLang="ru-RU" b="0">
                <a:solidFill>
                  <a:srgbClr val="FF0000"/>
                </a:solidFill>
              </a:rPr>
              <a:t>motor</a:t>
            </a:r>
          </a:p>
        </p:txBody>
      </p:sp>
    </p:spTree>
    <p:extLst>
      <p:ext uri="{BB962C8B-B14F-4D97-AF65-F5344CB8AC3E}">
        <p14:creationId xmlns:p14="http://schemas.microsoft.com/office/powerpoint/2010/main" val="37190707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1447800" y="-228600"/>
            <a:ext cx="9296400" cy="990600"/>
          </a:xfrm>
        </p:spPr>
        <p:txBody>
          <a:bodyPr/>
          <a:lstStyle/>
          <a:p>
            <a:pPr eaLnBrk="1" hangingPunct="1"/>
            <a:r>
              <a:rPr lang="en-US" altLang="ru-RU" sz="3200"/>
              <a:t>Major </a:t>
            </a:r>
            <a:r>
              <a:rPr lang="en-US" altLang="ru-RU" sz="3200">
                <a:solidFill>
                  <a:srgbClr val="66CCFF"/>
                </a:solidFill>
              </a:rPr>
              <a:t>ascending</a:t>
            </a:r>
            <a:r>
              <a:rPr lang="en-US" altLang="ru-RU" sz="3200"/>
              <a:t> pathways for the somatic senses</a:t>
            </a:r>
          </a:p>
        </p:txBody>
      </p:sp>
      <p:pic>
        <p:nvPicPr>
          <p:cNvPr id="84995" name="Picture 4" descr="13-34_AscndgPathwys_1"/>
          <p:cNvPicPr>
            <a:picLocks noChangeAspect="1" noChangeArrowheads="1"/>
          </p:cNvPicPr>
          <p:nvPr/>
        </p:nvPicPr>
        <p:blipFill>
          <a:blip r:embed="rId2">
            <a:extLst>
              <a:ext uri="{28A0092B-C50C-407E-A947-70E740481C1C}">
                <a14:useLocalDpi xmlns:a14="http://schemas.microsoft.com/office/drawing/2010/main" val="0"/>
              </a:ext>
            </a:extLst>
          </a:blip>
          <a:srcRect t="8182" b="8182"/>
          <a:stretch>
            <a:fillRect/>
          </a:stretch>
        </p:blipFill>
        <p:spPr bwMode="auto">
          <a:xfrm>
            <a:off x="4648200" y="625476"/>
            <a:ext cx="5829300" cy="630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Text Box 5"/>
          <p:cNvSpPr txBox="1">
            <a:spLocks noChangeArrowheads="1"/>
          </p:cNvSpPr>
          <p:nvPr/>
        </p:nvSpPr>
        <p:spPr bwMode="auto">
          <a:xfrm>
            <a:off x="1736726" y="1331913"/>
            <a:ext cx="3444875" cy="4760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US" altLang="ru-RU" i="1"/>
              <a:t>Spinocerebellar:</a:t>
            </a:r>
            <a:r>
              <a:rPr lang="en-US" altLang="ru-RU" b="0"/>
              <a:t> proprioception from skeletal muscles to cerebellum of same side (don’t cross)</a:t>
            </a:r>
          </a:p>
          <a:p>
            <a:pPr eaLnBrk="1" hangingPunct="1"/>
            <a:endParaRPr lang="en-US" altLang="ru-RU" b="0"/>
          </a:p>
          <a:p>
            <a:pPr eaLnBrk="1" hangingPunct="1"/>
            <a:r>
              <a:rPr lang="en-US" altLang="ru-RU" i="1"/>
              <a:t>Dorsal column:</a:t>
            </a:r>
            <a:r>
              <a:rPr lang="en-US" altLang="ru-RU" b="0"/>
              <a:t> discriminative touch sensation through thalamus to somatosensory cortex (cross in medulla)</a:t>
            </a:r>
          </a:p>
          <a:p>
            <a:pPr eaLnBrk="1" hangingPunct="1"/>
            <a:endParaRPr lang="en-US" altLang="ru-RU" b="0"/>
          </a:p>
          <a:p>
            <a:pPr eaLnBrk="1" hangingPunct="1"/>
            <a:r>
              <a:rPr lang="en-US" altLang="ru-RU" i="1"/>
              <a:t>Spinothalamic:</a:t>
            </a:r>
            <a:r>
              <a:rPr lang="en-US" altLang="ru-RU" b="0"/>
              <a:t> carries nondiscriminate sensations (pain, temp, pressure) through the thalamus to the primary somatosensory cortex (cross in spinal cord before ascending) </a:t>
            </a:r>
          </a:p>
          <a:p>
            <a:pPr eaLnBrk="1" hangingPunct="1"/>
            <a:r>
              <a:rPr lang="en-US" altLang="ru-RU" b="0"/>
              <a:t>	</a:t>
            </a:r>
          </a:p>
        </p:txBody>
      </p:sp>
      <p:sp>
        <p:nvSpPr>
          <p:cNvPr id="84997" name="Text Box 6"/>
          <p:cNvSpPr txBox="1">
            <a:spLocks noChangeArrowheads="1"/>
          </p:cNvSpPr>
          <p:nvPr/>
        </p:nvSpPr>
        <p:spPr bwMode="auto">
          <a:xfrm>
            <a:off x="1736725" y="646113"/>
            <a:ext cx="3702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US" altLang="ru-RU" b="0"/>
              <a:t>(thousands of nerve fibers in each)</a:t>
            </a:r>
          </a:p>
        </p:txBody>
      </p:sp>
    </p:spTree>
    <p:extLst>
      <p:ext uri="{BB962C8B-B14F-4D97-AF65-F5344CB8AC3E}">
        <p14:creationId xmlns:p14="http://schemas.microsoft.com/office/powerpoint/2010/main" val="3031108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6477000" y="122238"/>
            <a:ext cx="3733800" cy="1477962"/>
          </a:xfrm>
        </p:spPr>
        <p:txBody>
          <a:bodyPr/>
          <a:lstStyle/>
          <a:p>
            <a:pPr algn="r" eaLnBrk="1" hangingPunct="1"/>
            <a:r>
              <a:rPr lang="en-US" altLang="ru-RU" sz="3600"/>
              <a:t>Some </a:t>
            </a:r>
            <a:r>
              <a:rPr lang="en-US" altLang="ru-RU" sz="3600">
                <a:solidFill>
                  <a:srgbClr val="FF0000"/>
                </a:solidFill>
              </a:rPr>
              <a:t>Descending</a:t>
            </a:r>
            <a:r>
              <a:rPr lang="en-US" altLang="ru-RU" sz="3600"/>
              <a:t> Pathways</a:t>
            </a:r>
          </a:p>
        </p:txBody>
      </p:sp>
      <p:pic>
        <p:nvPicPr>
          <p:cNvPr id="86019" name="Picture 4" descr="13-35_DscndgPathwys_1"/>
          <p:cNvPicPr>
            <a:picLocks noChangeAspect="1" noChangeArrowheads="1"/>
          </p:cNvPicPr>
          <p:nvPr/>
        </p:nvPicPr>
        <p:blipFill>
          <a:blip r:embed="rId2">
            <a:extLst>
              <a:ext uri="{28A0092B-C50C-407E-A947-70E740481C1C}">
                <a14:useLocalDpi xmlns:a14="http://schemas.microsoft.com/office/drawing/2010/main" val="0"/>
              </a:ext>
            </a:extLst>
          </a:blip>
          <a:srcRect l="5882" t="8182" b="5455"/>
          <a:stretch>
            <a:fillRect/>
          </a:stretch>
        </p:blipFill>
        <p:spPr bwMode="auto">
          <a:xfrm>
            <a:off x="1524000" y="783770"/>
            <a:ext cx="5018888" cy="5959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0" name="Text Box 5"/>
          <p:cNvSpPr txBox="1">
            <a:spLocks noChangeArrowheads="1"/>
          </p:cNvSpPr>
          <p:nvPr/>
        </p:nvSpPr>
        <p:spPr bwMode="auto">
          <a:xfrm>
            <a:off x="6705600" y="3124200"/>
            <a:ext cx="3962400" cy="283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US" altLang="ru-RU" i="1"/>
              <a:t>Pyramidal tracts: </a:t>
            </a:r>
          </a:p>
          <a:p>
            <a:pPr eaLnBrk="1" hangingPunct="1"/>
            <a:r>
              <a:rPr lang="en-US" altLang="ru-RU" b="0"/>
              <a:t>Lateral corticospinal – cross in pyramids of medulla; voluntary motor to limb muscles </a:t>
            </a:r>
          </a:p>
          <a:p>
            <a:pPr eaLnBrk="1" hangingPunct="1"/>
            <a:r>
              <a:rPr lang="en-US" altLang="ru-RU" b="0"/>
              <a:t>Ventral (anterior) corticospinal – cross at spinal cord; voluntary to axial muscles</a:t>
            </a:r>
          </a:p>
          <a:p>
            <a:pPr eaLnBrk="1" hangingPunct="1"/>
            <a:endParaRPr lang="en-US" altLang="ru-RU" b="0"/>
          </a:p>
          <a:p>
            <a:pPr eaLnBrk="1" hangingPunct="1"/>
            <a:r>
              <a:rPr lang="en-US" altLang="ru-RU" i="1"/>
              <a:t>“Extrapyramidal” tracts</a:t>
            </a:r>
            <a:r>
              <a:rPr lang="en-US" altLang="ru-RU"/>
              <a:t>:</a:t>
            </a:r>
            <a:r>
              <a:rPr lang="en-US" altLang="ru-RU" b="0"/>
              <a:t> one example</a:t>
            </a:r>
          </a:p>
        </p:txBody>
      </p:sp>
      <p:sp>
        <p:nvSpPr>
          <p:cNvPr id="86021" name="Text Box 7"/>
          <p:cNvSpPr txBox="1">
            <a:spLocks noChangeArrowheads="1"/>
          </p:cNvSpPr>
          <p:nvPr/>
        </p:nvSpPr>
        <p:spPr bwMode="auto">
          <a:xfrm>
            <a:off x="7375526" y="1865313"/>
            <a:ext cx="34448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US" altLang="ru-RU" b="0"/>
              <a:t>Synapse with ventral (anterior) horn interneurons</a:t>
            </a:r>
          </a:p>
        </p:txBody>
      </p:sp>
    </p:spTree>
    <p:extLst>
      <p:ext uri="{BB962C8B-B14F-4D97-AF65-F5344CB8AC3E}">
        <p14:creationId xmlns:p14="http://schemas.microsoft.com/office/powerpoint/2010/main" val="29545791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type="body" idx="1"/>
          </p:nvPr>
        </p:nvSpPr>
        <p:spPr>
          <a:xfrm>
            <a:off x="1828800" y="228601"/>
            <a:ext cx="8229600" cy="5973763"/>
          </a:xfrm>
        </p:spPr>
        <p:txBody>
          <a:bodyPr/>
          <a:lstStyle/>
          <a:p>
            <a:pPr eaLnBrk="1" hangingPunct="1"/>
            <a:r>
              <a:rPr lang="en-US" altLang="ru-RU"/>
              <a:t>Check out: Medical gross anatomy atlas images (good teaching pics):</a:t>
            </a:r>
          </a:p>
          <a:p>
            <a:pPr eaLnBrk="1" hangingPunct="1">
              <a:buFont typeface="Wingdings" panose="05000000000000000000" pitchFamily="2" charset="2"/>
              <a:buNone/>
            </a:pPr>
            <a:r>
              <a:rPr lang="en-US" altLang="ru-RU">
                <a:hlinkClick r:id="rId2"/>
              </a:rPr>
              <a:t>http://anatomy.med.umich.edu/atlas/atlas_index.html</a:t>
            </a:r>
            <a:endParaRPr lang="en-US" altLang="ru-RU"/>
          </a:p>
          <a:p>
            <a:pPr eaLnBrk="1" hangingPunct="1">
              <a:buFont typeface="Wingdings" panose="05000000000000000000" pitchFamily="2" charset="2"/>
              <a:buNone/>
            </a:pPr>
            <a:r>
              <a:rPr lang="en-US" altLang="ru-RU"/>
              <a:t>(can access from Paul Wissman’s site also:</a:t>
            </a:r>
          </a:p>
          <a:p>
            <a:pPr eaLnBrk="1" hangingPunct="1">
              <a:buFont typeface="Wingdings" panose="05000000000000000000" pitchFamily="2" charset="2"/>
              <a:buNone/>
            </a:pPr>
            <a:r>
              <a:rPr lang="en-US" altLang="ru-RU"/>
              <a:t>	-anatomy and physiology</a:t>
            </a:r>
          </a:p>
          <a:p>
            <a:pPr eaLnBrk="1" hangingPunct="1">
              <a:buFont typeface="Wingdings" panose="05000000000000000000" pitchFamily="2" charset="2"/>
              <a:buNone/>
            </a:pPr>
            <a:r>
              <a:rPr lang="en-US" altLang="ru-RU"/>
              <a:t>		-brain and spinal cord</a:t>
            </a:r>
          </a:p>
          <a:p>
            <a:pPr eaLnBrk="1" hangingPunct="1">
              <a:buFont typeface="Wingdings" panose="05000000000000000000" pitchFamily="2" charset="2"/>
              <a:buNone/>
            </a:pPr>
            <a:r>
              <a:rPr lang="en-US" altLang="ru-RU"/>
              <a:t>			-brain pics at U. Mich)</a:t>
            </a:r>
          </a:p>
          <a:p>
            <a:pPr eaLnBrk="1" hangingPunct="1"/>
            <a:r>
              <a:rPr lang="en-US" altLang="ru-RU"/>
              <a:t>Really good site for photos of human brain dissections:</a:t>
            </a:r>
          </a:p>
          <a:p>
            <a:pPr eaLnBrk="1" hangingPunct="1">
              <a:buFont typeface="Wingdings" panose="05000000000000000000" pitchFamily="2" charset="2"/>
              <a:buNone/>
            </a:pPr>
            <a:r>
              <a:rPr lang="en-US" altLang="ru-RU">
                <a:hlinkClick r:id="rId3"/>
              </a:rPr>
              <a:t>http://library.med.utah.edu/WebPath/HISTHTML/NEURANAT/NEURANCA.html</a:t>
            </a:r>
            <a:r>
              <a:rPr lang="en-US" altLang="ru-RU"/>
              <a:t> </a:t>
            </a:r>
          </a:p>
          <a:p>
            <a:pPr eaLnBrk="1" hangingPunct="1"/>
            <a:endParaRPr lang="en-US" altLang="ru-RU"/>
          </a:p>
          <a:p>
            <a:pPr eaLnBrk="1" hangingPunct="1">
              <a:buFont typeface="Wingdings" panose="05000000000000000000" pitchFamily="2" charset="2"/>
              <a:buNone/>
            </a:pPr>
            <a:endParaRPr lang="en-US" altLang="ru-RU"/>
          </a:p>
        </p:txBody>
      </p:sp>
    </p:spTree>
    <p:extLst>
      <p:ext uri="{BB962C8B-B14F-4D97-AF65-F5344CB8AC3E}">
        <p14:creationId xmlns:p14="http://schemas.microsoft.com/office/powerpoint/2010/main" val="25343903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r>
              <a:rPr lang="en-US" altLang="ru-RU" smtClean="0"/>
              <a:t>Hints &amp; additional pics</a:t>
            </a:r>
          </a:p>
        </p:txBody>
      </p:sp>
      <p:sp>
        <p:nvSpPr>
          <p:cNvPr id="88067" name="Rectangle 3"/>
          <p:cNvSpPr>
            <a:spLocks noGrp="1" noChangeArrowheads="1"/>
          </p:cNvSpPr>
          <p:nvPr>
            <p:ph type="body" idx="1"/>
          </p:nvPr>
        </p:nvSpPr>
        <p:spPr/>
        <p:txBody>
          <a:bodyPr/>
          <a:lstStyle/>
          <a:p>
            <a:pPr eaLnBrk="1" hangingPunct="1">
              <a:lnSpc>
                <a:spcPct val="90000"/>
              </a:lnSpc>
            </a:pPr>
            <a:r>
              <a:rPr lang="en-US" altLang="ru-RU"/>
              <a:t>Unless your prints of the slides are very large and clear, look at the pictures from the book on your computer screen or in the book itself so you can read all the labels</a:t>
            </a:r>
          </a:p>
          <a:p>
            <a:pPr eaLnBrk="1" hangingPunct="1">
              <a:lnSpc>
                <a:spcPct val="90000"/>
              </a:lnSpc>
            </a:pPr>
            <a:r>
              <a:rPr lang="en-US" altLang="ru-RU"/>
              <a:t>Anything in bold, italicized or repeated should be learned</a:t>
            </a:r>
          </a:p>
          <a:p>
            <a:pPr eaLnBrk="1" hangingPunct="1">
              <a:lnSpc>
                <a:spcPct val="90000"/>
              </a:lnSpc>
            </a:pPr>
            <a:r>
              <a:rPr lang="en-US" altLang="ru-RU"/>
              <a:t>Remembering the terminology from the quiz will help you figure things out</a:t>
            </a:r>
          </a:p>
          <a:p>
            <a:pPr eaLnBrk="1" hangingPunct="1">
              <a:lnSpc>
                <a:spcPct val="90000"/>
              </a:lnSpc>
            </a:pPr>
            <a:r>
              <a:rPr lang="en-US" altLang="ru-RU"/>
              <a:t>Anterior horn cells = ventral motor neurons</a:t>
            </a:r>
          </a:p>
          <a:p>
            <a:pPr eaLnBrk="1" hangingPunct="1">
              <a:lnSpc>
                <a:spcPct val="90000"/>
              </a:lnSpc>
            </a:pPr>
            <a:r>
              <a:rPr lang="en-US" altLang="ru-RU"/>
              <a:t>Forget funiculi; know dorsal column (spinal cord)</a:t>
            </a:r>
          </a:p>
        </p:txBody>
      </p:sp>
    </p:spTree>
    <p:extLst>
      <p:ext uri="{BB962C8B-B14F-4D97-AF65-F5344CB8AC3E}">
        <p14:creationId xmlns:p14="http://schemas.microsoft.com/office/powerpoint/2010/main" val="927129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body" idx="1"/>
          </p:nvPr>
        </p:nvSpPr>
        <p:spPr>
          <a:xfrm>
            <a:off x="1981200" y="533400"/>
            <a:ext cx="8229600" cy="5791200"/>
          </a:xfrm>
        </p:spPr>
        <p:txBody>
          <a:bodyPr/>
          <a:lstStyle/>
          <a:p>
            <a:pPr eaLnBrk="1" hangingPunct="1"/>
            <a:r>
              <a:rPr lang="en-US" altLang="ru-RU" smtClean="0"/>
              <a:t>Know the names of the ventricles and which ones connect to which, in order</a:t>
            </a:r>
          </a:p>
          <a:p>
            <a:pPr eaLnBrk="1" hangingPunct="1"/>
            <a:r>
              <a:rPr lang="en-US" altLang="ru-RU" smtClean="0"/>
              <a:t>You don’t need to know the #s of the Brodman areas</a:t>
            </a:r>
          </a:p>
          <a:p>
            <a:pPr eaLnBrk="1" hangingPunct="1"/>
            <a:r>
              <a:rPr lang="en-US" altLang="ru-RU" smtClean="0"/>
              <a:t>You do need to know where are the: primary somatosensory, primary motor, broca’s speech, visual cortex, the lobes of the brain, main sulci and fissures, precentral and postcentral gyri and which go with which of motor and sensory, etc</a:t>
            </a:r>
          </a:p>
          <a:p>
            <a:pPr eaLnBrk="1" hangingPunct="1"/>
            <a:r>
              <a:rPr lang="en-US" altLang="ru-RU" smtClean="0"/>
              <a:t>For the most part, the medical info is FYI</a:t>
            </a:r>
          </a:p>
        </p:txBody>
      </p:sp>
    </p:spTree>
    <p:extLst>
      <p:ext uri="{BB962C8B-B14F-4D97-AF65-F5344CB8AC3E}">
        <p14:creationId xmlns:p14="http://schemas.microsoft.com/office/powerpoint/2010/main" val="226911768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439</Words>
  <Application>Microsoft Office PowerPoint</Application>
  <PresentationFormat>Широкоэкранный</PresentationFormat>
  <Paragraphs>50</Paragraphs>
  <Slides>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8</vt:i4>
      </vt:variant>
    </vt:vector>
  </HeadingPairs>
  <TitlesOfParts>
    <vt:vector size="13" baseType="lpstr">
      <vt:lpstr>Arial</vt:lpstr>
      <vt:lpstr>Calibri</vt:lpstr>
      <vt:lpstr>Calibri Light</vt:lpstr>
      <vt:lpstr>Wingdings</vt:lpstr>
      <vt:lpstr>Тема Office</vt:lpstr>
      <vt:lpstr>Pathways of the central nervous system.</vt:lpstr>
      <vt:lpstr>White matter of the spinal cord</vt:lpstr>
      <vt:lpstr>Major fiber tracts in white matter of spinal cord</vt:lpstr>
      <vt:lpstr>Major ascending pathways for the somatic senses</vt:lpstr>
      <vt:lpstr>Some Descending Pathways</vt:lpstr>
      <vt:lpstr>Презентация PowerPoint</vt:lpstr>
      <vt:lpstr>Hints &amp; additional pics</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Anatomy of nonspecific brain systems: reticular formation and limbic system. Features of blood supply to the brain and cerebrospinal fluid dynamics</dc:title>
  <dc:creator>Пользователь Windows</dc:creator>
  <cp:lastModifiedBy>Пользователь Windows</cp:lastModifiedBy>
  <cp:revision>2</cp:revision>
  <dcterms:created xsi:type="dcterms:W3CDTF">2020-04-07T07:46:47Z</dcterms:created>
  <dcterms:modified xsi:type="dcterms:W3CDTF">2020-04-07T07:49:33Z</dcterms:modified>
</cp:coreProperties>
</file>