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90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0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078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66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47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37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19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04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30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283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46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84FF5-ECB4-4D17-BF99-C4A33030795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F0381-3905-44F1-A4E3-ACE4843ED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87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z="4000"/>
              <a:t>Functional brain systems</a:t>
            </a:r>
            <a:br>
              <a:rPr lang="en-US" altLang="ru-RU" sz="4000"/>
            </a:br>
            <a:r>
              <a:rPr lang="en-US" altLang="ru-RU" sz="2800"/>
              <a:t>(as opposed to anatomical ones)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81201"/>
            <a:ext cx="9144000" cy="4144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 dirty="0" smtClean="0"/>
              <a:t>Networks of distant neurons that function together</a:t>
            </a:r>
          </a:p>
          <a:p>
            <a:pPr eaLnBrk="1" hangingPunct="1"/>
            <a:endParaRPr lang="en-US" altLang="ru-RU" dirty="0" smtClean="0"/>
          </a:p>
          <a:p>
            <a:pPr algn="ctr">
              <a:buNone/>
            </a:pPr>
            <a:r>
              <a:rPr lang="en-US" sz="3600" i="1" dirty="0"/>
              <a:t>Anatomy of nonspecific brain systems: reticular formation and limbic system. Features of blood supply to the brain and cerebrospinal fluid dynamics</a:t>
            </a:r>
            <a:r>
              <a:rPr lang="en-US" altLang="ru-RU" sz="3600" b="1" i="1" dirty="0" smtClean="0"/>
              <a:t>    </a:t>
            </a:r>
            <a:endParaRPr lang="en-US" alt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320247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87630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ru-RU" sz="3600"/>
              <a:t>Limbic system </a:t>
            </a:r>
            <a:br>
              <a:rPr lang="en-US" altLang="ru-RU" sz="3600"/>
            </a:br>
            <a:r>
              <a:rPr lang="en-US" altLang="ru-RU" sz="2800"/>
              <a:t>(not a discrete structure - includes many brain areas)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19200"/>
            <a:ext cx="8229600" cy="2209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ru-RU" sz="2400"/>
              <a:t>Most important parts: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ru-RU"/>
              <a:t>Hipocampus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ru-RU"/>
              <a:t>Amygdala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ru-RU"/>
              <a:t>Cingulate gyrus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ru-RU"/>
              <a:t>Orbitofrontal cortex (not labeled; is behind eyes - part of the prefrontal cortex but connects closely)</a:t>
            </a:r>
          </a:p>
        </p:txBody>
      </p:sp>
      <p:pic>
        <p:nvPicPr>
          <p:cNvPr id="71684" name="Picture 4" descr="13-23_LimbicSystem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29" b="16470"/>
          <a:stretch>
            <a:fillRect/>
          </a:stretch>
        </p:blipFill>
        <p:spPr bwMode="auto">
          <a:xfrm>
            <a:off x="2362200" y="3314701"/>
            <a:ext cx="7543800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41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z="4000"/>
              <a:t>Limbic system continued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00200"/>
            <a:ext cx="8534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ru-RU"/>
              <a:t>Called the “emotional” brain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/>
              <a:t>Is essential for flexible, stable, adaptive functioning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/>
              <a:t>Links different areas so integration can occur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ru-RU"/>
              <a:t>Integration: separate things are brought together as a whole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ru-RU"/>
              <a:t>Processes emotions and allocates attentional resources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ru-RU"/>
              <a:t>Necessary for emotional balance, adaptation to environmental demands (including fearful situations, etc.), for creating meaningful connections with others (e.g. ability to interpret facial expressions and respond appropriately), and more…</a:t>
            </a:r>
          </a:p>
        </p:txBody>
      </p:sp>
    </p:spTree>
    <p:extLst>
      <p:ext uri="{BB962C8B-B14F-4D97-AF65-F5344CB8AC3E}">
        <p14:creationId xmlns:p14="http://schemas.microsoft.com/office/powerpoint/2010/main" val="12358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z="4000"/>
              <a:t>Reticular formation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371601"/>
            <a:ext cx="8229600" cy="4525963"/>
          </a:xfrm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ru-RU"/>
              <a:t>	Runs through central core of medulla, pons and midbrain</a:t>
            </a:r>
          </a:p>
          <a:p>
            <a:pPr eaLnBrk="1" hangingPunct="1"/>
            <a:endParaRPr lang="en-US" altLang="ru-RU"/>
          </a:p>
          <a:p>
            <a:pPr eaLnBrk="1" hangingPunct="1"/>
            <a:r>
              <a:rPr lang="en-US" altLang="ru-RU"/>
              <a:t>Reticular activating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/>
              <a:t>	system (RAS):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/>
              <a:t>	keeps the cerebral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/>
              <a:t>	cortex alert and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/>
              <a:t>	conscious</a:t>
            </a:r>
          </a:p>
          <a:p>
            <a:pPr eaLnBrk="1" hangingPunct="1"/>
            <a:r>
              <a:rPr lang="en-US" altLang="ru-RU"/>
              <a:t>Some motor control</a:t>
            </a:r>
          </a:p>
        </p:txBody>
      </p:sp>
      <p:pic>
        <p:nvPicPr>
          <p:cNvPr id="73732" name="Picture 4" descr="13-24_ReticlrFormat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6" t="15294" r="22728" b="15294"/>
          <a:stretch>
            <a:fillRect/>
          </a:stretch>
        </p:blipFill>
        <p:spPr bwMode="auto">
          <a:xfrm>
            <a:off x="6507164" y="1752600"/>
            <a:ext cx="4046537" cy="404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67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00"/>
            <a:ext cx="8229600" cy="1676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ru-RU" sz="4000"/>
              <a:t>Brain protection</a:t>
            </a:r>
            <a:r>
              <a:rPr lang="en-US" altLang="ru-RU" sz="3600"/>
              <a:t/>
            </a:r>
            <a:br>
              <a:rPr lang="en-US" altLang="ru-RU" sz="3600"/>
            </a:br>
            <a:r>
              <a:rPr lang="en-US" altLang="ru-RU" sz="3600"/>
              <a:t/>
            </a:r>
            <a:br>
              <a:rPr lang="en-US" altLang="ru-RU" sz="3600"/>
            </a:br>
            <a:r>
              <a:rPr lang="en-US" altLang="ru-RU" sz="2800"/>
              <a:t>1</a:t>
            </a:r>
            <a:r>
              <a:rPr lang="en-US" altLang="ru-RU" sz="3600"/>
              <a:t>.</a:t>
            </a:r>
            <a:r>
              <a:rPr lang="en-US" altLang="ru-RU" sz="2800"/>
              <a:t>Meninges</a:t>
            </a:r>
            <a:br>
              <a:rPr lang="en-US" altLang="ru-RU" sz="2800"/>
            </a:br>
            <a:r>
              <a:rPr lang="en-US" altLang="ru-RU" sz="2800"/>
              <a:t>2. Cerebrospinal fluid</a:t>
            </a:r>
            <a:br>
              <a:rPr lang="en-US" altLang="ru-RU" sz="2800"/>
            </a:br>
            <a:r>
              <a:rPr lang="en-US" altLang="ru-RU" sz="2800"/>
              <a:t>3. Blood brain barrier</a:t>
            </a:r>
          </a:p>
        </p:txBody>
      </p:sp>
      <p:pic>
        <p:nvPicPr>
          <p:cNvPr id="74755" name="Picture 4" descr="13-25a_MeningesBrai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" t="24706" r="3636" b="20000"/>
          <a:stretch>
            <a:fillRect/>
          </a:stretch>
        </p:blipFill>
        <p:spPr bwMode="auto">
          <a:xfrm>
            <a:off x="2805113" y="3336926"/>
            <a:ext cx="6788150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83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1"/>
            <a:ext cx="8229600" cy="868363"/>
          </a:xfrm>
        </p:spPr>
        <p:txBody>
          <a:bodyPr/>
          <a:lstStyle/>
          <a:p>
            <a:pPr eaLnBrk="1" hangingPunct="1"/>
            <a:r>
              <a:rPr lang="en-US" altLang="ru-RU" sz="4000"/>
              <a:t>Meninges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143001"/>
            <a:ext cx="8686800" cy="4525963"/>
          </a:xfrm>
        </p:spPr>
        <p:txBody>
          <a:bodyPr>
            <a:normAutofit lnSpcReduction="10000"/>
          </a:bodyPr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ru-RU" b="1" i="1"/>
              <a:t>Dura mater</a:t>
            </a:r>
            <a:r>
              <a:rPr lang="en-US" altLang="ru-RU"/>
              <a:t>: 2 layers of fibrous connective tissue, fused except for dural sinuses</a:t>
            </a:r>
          </a:p>
          <a:p>
            <a:pPr marL="990600" lvl="1" indent="-533400"/>
            <a:r>
              <a:rPr lang="en-US" altLang="ru-RU"/>
              <a:t>Periosteal layer attached to bone</a:t>
            </a:r>
          </a:p>
          <a:p>
            <a:pPr marL="990600" lvl="1" indent="-533400"/>
            <a:r>
              <a:rPr lang="en-US" altLang="ru-RU"/>
              <a:t>Meningeal layer - proper brain covering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ru-RU" b="1" i="1"/>
              <a:t>Arachnoid mater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ru-RU" b="1" i="1"/>
              <a:t>Pia mater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ru-RU"/>
          </a:p>
          <a:p>
            <a:pPr marL="609600" indent="-609600"/>
            <a:endParaRPr lang="en-US" altLang="ru-RU"/>
          </a:p>
          <a:p>
            <a:pPr marL="609600" indent="-609600">
              <a:buNone/>
            </a:pPr>
            <a:r>
              <a:rPr lang="en-US" altLang="ru-RU" sz="2400" i="1">
                <a:solidFill>
                  <a:schemeClr val="accent2"/>
                </a:solidFill>
              </a:rPr>
              <a:t>Note superior</a:t>
            </a:r>
          </a:p>
          <a:p>
            <a:pPr marL="609600" indent="-609600">
              <a:buNone/>
            </a:pPr>
            <a:r>
              <a:rPr lang="en-US" altLang="ru-RU" sz="2400" i="1">
                <a:solidFill>
                  <a:schemeClr val="accent2"/>
                </a:solidFill>
              </a:rPr>
              <a:t>sagittal sinus</a:t>
            </a:r>
          </a:p>
        </p:txBody>
      </p:sp>
      <p:pic>
        <p:nvPicPr>
          <p:cNvPr id="75780" name="Picture 5" descr="13-25a_MeningesBrai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" t="24706" r="3636" b="21176"/>
          <a:stretch>
            <a:fillRect/>
          </a:stretch>
        </p:blipFill>
        <p:spPr bwMode="auto">
          <a:xfrm>
            <a:off x="3956050" y="3565525"/>
            <a:ext cx="678815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05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1"/>
            <a:ext cx="8229600" cy="1096963"/>
          </a:xfrm>
        </p:spPr>
        <p:txBody>
          <a:bodyPr/>
          <a:lstStyle/>
          <a:p>
            <a:pPr eaLnBrk="1" hangingPunct="1"/>
            <a:r>
              <a:rPr lang="en-US" altLang="ru-RU" sz="3600"/>
              <a:t>Dura mater - dural partitions</a:t>
            </a:r>
            <a:br>
              <a:rPr lang="en-US" altLang="ru-RU" sz="3600"/>
            </a:br>
            <a:r>
              <a:rPr lang="en-US" altLang="ru-RU" sz="2800"/>
              <a:t>Subdivide cranial cavity &amp; limit movement of brain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524000"/>
            <a:ext cx="8229600" cy="2667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2400"/>
              <a:t>Falx cerebri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000"/>
              <a:t>In longitudinal fissure; attaches to crista galli of ethmoid bone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z="2400"/>
              <a:t>Falx cerebelli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000"/>
              <a:t>Runs vertically along vermis of cerebellum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z="2400"/>
              <a:t>Tentorium cerebelli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 sz="2000"/>
              <a:t>Sheet in transverse fissure between cerebrum &amp; cerebellum</a:t>
            </a:r>
          </a:p>
        </p:txBody>
      </p:sp>
      <p:pic>
        <p:nvPicPr>
          <p:cNvPr id="76804" name="Picture 4" descr="13-26_DuraMttrCrnCav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5" b="22353"/>
          <a:stretch>
            <a:fillRect/>
          </a:stretch>
        </p:blipFill>
        <p:spPr bwMode="auto">
          <a:xfrm>
            <a:off x="1905000" y="3810001"/>
            <a:ext cx="80264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66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2667000"/>
            <a:ext cx="8382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/>
              <a:t>Arachnoid mater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/>
              <a:t>Between dura and arachnoid: </a:t>
            </a:r>
            <a:r>
              <a:rPr lang="en-US" altLang="ru-RU" b="1" i="1"/>
              <a:t>subdural space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/>
              <a:t>Dura and arachnoid cover brain loosely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/>
              <a:t>Deep to arachnoid is </a:t>
            </a:r>
            <a:r>
              <a:rPr lang="en-US" altLang="ru-RU" b="1" i="1"/>
              <a:t>subarachnoid space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ru-RU"/>
              <a:t>Filled with CSF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ru-RU"/>
              <a:t>Lots of vessels run through (susceptible to tearing)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/>
              <a:t>Superiorly, forms arachnoid villi: CSF valves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ru-RU"/>
              <a:t>Allow draining into dural blood sinuses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/>
              <a:t>Pia mater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ru-RU"/>
              <a:t>Delicate, clings to brain following convolutions</a:t>
            </a:r>
          </a:p>
        </p:txBody>
      </p:sp>
      <p:sp>
        <p:nvSpPr>
          <p:cNvPr id="7782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77828" name="Picture 7" descr="13-25a_MeningesBrai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3" b="31764"/>
          <a:stretch>
            <a:fillRect/>
          </a:stretch>
        </p:blipFill>
        <p:spPr bwMode="auto">
          <a:xfrm>
            <a:off x="2324100" y="28576"/>
            <a:ext cx="75438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02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562600" y="609600"/>
            <a:ext cx="4648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ru-RU" sz="4000"/>
              <a:t>Cerebrospinal Fluid</a:t>
            </a:r>
            <a:br>
              <a:rPr lang="en-US" altLang="ru-RU" sz="4000"/>
            </a:br>
            <a:r>
              <a:rPr lang="en-US" altLang="ru-RU" sz="4000"/>
              <a:t>CSF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667000"/>
            <a:ext cx="8915400" cy="4191000"/>
          </a:xfrm>
        </p:spPr>
        <p:txBody>
          <a:bodyPr/>
          <a:lstStyle/>
          <a:p>
            <a:pPr eaLnBrk="1" hangingPunct="1"/>
            <a:r>
              <a:rPr lang="en-US" altLang="ru-RU" smtClean="0"/>
              <a:t>Made in choroid plexuses (roofs of ventricles)</a:t>
            </a:r>
          </a:p>
          <a:p>
            <a:pPr lvl="1" eaLnBrk="1" hangingPunct="1"/>
            <a:r>
              <a:rPr lang="en-US" altLang="ru-RU" smtClean="0"/>
              <a:t>Filtration of plasma from capillaries through ependymal cells (electrolytes, glucose)</a:t>
            </a:r>
          </a:p>
          <a:p>
            <a:pPr eaLnBrk="1" hangingPunct="1"/>
            <a:r>
              <a:rPr lang="en-US" altLang="ru-RU" smtClean="0"/>
              <a:t>500 ml/d; total volume 100-160 ml (1/2 c)</a:t>
            </a:r>
          </a:p>
          <a:p>
            <a:pPr eaLnBrk="1" hangingPunct="1"/>
            <a:r>
              <a:rPr lang="en-US" altLang="ru-RU" smtClean="0"/>
              <a:t>Cushions and nourishes brain</a:t>
            </a:r>
          </a:p>
          <a:p>
            <a:pPr eaLnBrk="1" hangingPunct="1"/>
            <a:r>
              <a:rPr lang="en-US" altLang="ru-RU" smtClean="0"/>
              <a:t>Assayed in diagnosing meningitis, bleeds, MS</a:t>
            </a:r>
          </a:p>
          <a:p>
            <a:pPr eaLnBrk="1" hangingPunct="1"/>
            <a:r>
              <a:rPr lang="en-US" altLang="ru-RU" smtClean="0"/>
              <a:t>Hydrocephalus: excessive accumulation</a:t>
            </a:r>
          </a:p>
        </p:txBody>
      </p:sp>
      <p:pic>
        <p:nvPicPr>
          <p:cNvPr id="78852" name="Picture 4" descr="13-27a_CrebSpnlFluid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5" t="35294" r="24545" b="30588"/>
          <a:stretch>
            <a:fillRect/>
          </a:stretch>
        </p:blipFill>
        <p:spPr bwMode="auto">
          <a:xfrm>
            <a:off x="1616075" y="228600"/>
            <a:ext cx="377190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89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79875" name="Picture 4" descr="13-27b_CrebSpnlFluid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5882" r="5455" b="9412"/>
          <a:stretch>
            <a:fillRect/>
          </a:stretch>
        </p:blipFill>
        <p:spPr bwMode="auto">
          <a:xfrm>
            <a:off x="1676400" y="304800"/>
            <a:ext cx="8877300" cy="652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Text Box 5"/>
          <p:cNvSpPr txBox="1">
            <a:spLocks noChangeArrowheads="1"/>
          </p:cNvSpPr>
          <p:nvPr/>
        </p:nvSpPr>
        <p:spPr bwMode="auto">
          <a:xfrm>
            <a:off x="1981200" y="152400"/>
            <a:ext cx="8001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/>
              <a:t>CSF circulation:</a:t>
            </a:r>
            <a:r>
              <a:rPr lang="en-US" altLang="ru-RU" b="0"/>
              <a:t> through ventricles, median and lateral apertures, subarachnoid space, arachnoid villi, and into the blood of the superior sagittal sinus </a:t>
            </a:r>
          </a:p>
        </p:txBody>
      </p:sp>
      <p:sp>
        <p:nvSpPr>
          <p:cNvPr id="79877" name="Text Box 6"/>
          <p:cNvSpPr txBox="1">
            <a:spLocks noChangeArrowheads="1"/>
          </p:cNvSpPr>
          <p:nvPr/>
        </p:nvSpPr>
        <p:spPr bwMode="auto">
          <a:xfrm>
            <a:off x="1828800" y="5486400"/>
            <a:ext cx="3587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b="0"/>
              <a:t>CSF:</a:t>
            </a:r>
          </a:p>
          <a:p>
            <a:pPr eaLnBrk="1" hangingPunct="1"/>
            <a:r>
              <a:rPr lang="en-US" altLang="ru-RU" b="0"/>
              <a:t>-</a:t>
            </a:r>
            <a:r>
              <a:rPr lang="en-US" altLang="ru-RU" i="1"/>
              <a:t>Made</a:t>
            </a:r>
            <a:r>
              <a:rPr lang="en-US" altLang="ru-RU" b="0"/>
              <a:t> in choroid plexus</a:t>
            </a:r>
          </a:p>
          <a:p>
            <a:pPr eaLnBrk="1" hangingPunct="1"/>
            <a:r>
              <a:rPr lang="en-US" altLang="ru-RU" b="0"/>
              <a:t>-</a:t>
            </a:r>
            <a:r>
              <a:rPr lang="en-US" altLang="ru-RU" i="1"/>
              <a:t>Drained</a:t>
            </a:r>
            <a:r>
              <a:rPr lang="en-US" altLang="ru-RU" b="0"/>
              <a:t> through arachnoid villus</a:t>
            </a:r>
          </a:p>
        </p:txBody>
      </p:sp>
    </p:spTree>
    <p:extLst>
      <p:ext uri="{BB962C8B-B14F-4D97-AF65-F5344CB8AC3E}">
        <p14:creationId xmlns:p14="http://schemas.microsoft.com/office/powerpoint/2010/main" val="35446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29400" y="1600201"/>
            <a:ext cx="35814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ru-RU" smtClean="0"/>
              <a:t>   </a:t>
            </a:r>
            <a:r>
              <a:rPr lang="en-US" altLang="ru-RU" sz="3600"/>
              <a:t>Hydrocephalus</a:t>
            </a:r>
          </a:p>
        </p:txBody>
      </p:sp>
      <p:pic>
        <p:nvPicPr>
          <p:cNvPr id="80899" name="Picture 4" descr="13-28_Hydrocephalus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t="4546" r="7059" b="6363"/>
          <a:stretch>
            <a:fillRect/>
          </a:stretch>
        </p:blipFill>
        <p:spPr bwMode="auto">
          <a:xfrm>
            <a:off x="1570038" y="0"/>
            <a:ext cx="5143500" cy="671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43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z="4000"/>
              <a:t>Blood-Brain Barrier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mtClean="0"/>
              <a:t>Tight junctions between endothelial cells of brain capillaries, instead of the usual permeability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mtClean="0"/>
              <a:t>Highly selective transport mechanisms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smtClean="0"/>
              <a:t>Allows nutrients, O2, CO2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ru-RU" b="1" i="1" smtClean="0"/>
              <a:t>Not</a:t>
            </a:r>
            <a:r>
              <a:rPr lang="en-US" altLang="ru-RU" smtClean="0"/>
              <a:t> a barrier against uncharged and lipid soluble molecules; allows alcohol, nicotine, and some drugs including anesthetics</a:t>
            </a:r>
          </a:p>
        </p:txBody>
      </p:sp>
    </p:spTree>
    <p:extLst>
      <p:ext uri="{BB962C8B-B14F-4D97-AF65-F5344CB8AC3E}">
        <p14:creationId xmlns:p14="http://schemas.microsoft.com/office/powerpoint/2010/main" val="292700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409</Words>
  <Application>Microsoft Office PowerPoint</Application>
  <PresentationFormat>Широкоэкранный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Тема Office</vt:lpstr>
      <vt:lpstr>Functional brain systems (as opposed to anatomical ones)</vt:lpstr>
      <vt:lpstr>Limbic system  (not a discrete structure - includes many brain areas)</vt:lpstr>
      <vt:lpstr>Limbic system continued</vt:lpstr>
      <vt:lpstr>Reticular formation</vt:lpstr>
      <vt:lpstr>Brain protection  1.Meninges 2. Cerebrospinal fluid 3. Blood brain barrier</vt:lpstr>
      <vt:lpstr>Meninges</vt:lpstr>
      <vt:lpstr>Dura mater - dural partitions Subdivide cranial cavity &amp; limit movement of brain</vt:lpstr>
      <vt:lpstr>Презентация PowerPoint</vt:lpstr>
      <vt:lpstr>Cerebrospinal Fluid CSF</vt:lpstr>
      <vt:lpstr>Презентация PowerPoint</vt:lpstr>
      <vt:lpstr>Презентация PowerPoint</vt:lpstr>
      <vt:lpstr>Blood-Brain Barrier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brain systems (as opposed to anatomical ones)</dc:title>
  <dc:creator>Пользователь Windows</dc:creator>
  <cp:lastModifiedBy>Пользователь Windows</cp:lastModifiedBy>
  <cp:revision>4</cp:revision>
  <dcterms:created xsi:type="dcterms:W3CDTF">2020-04-07T07:42:58Z</dcterms:created>
  <dcterms:modified xsi:type="dcterms:W3CDTF">2020-04-07T07:48:39Z</dcterms:modified>
</cp:coreProperties>
</file>