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2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EE0A8-91EF-4670-81D2-144A0E70C7CF}" type="datetimeFigureOut">
              <a:rPr lang="ru-RU" smtClean="0"/>
              <a:t>20.03.2020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EB2AC-A087-4571-BBAC-CB9D415961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EE0A8-91EF-4670-81D2-144A0E70C7CF}" type="datetimeFigureOut">
              <a:rPr lang="ru-RU" smtClean="0"/>
              <a:t>20.03.2020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EB2AC-A087-4571-BBAC-CB9D415961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EE0A8-91EF-4670-81D2-144A0E70C7CF}" type="datetimeFigureOut">
              <a:rPr lang="ru-RU" smtClean="0"/>
              <a:t>20.03.2020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EB2AC-A087-4571-BBAC-CB9D415961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EE0A8-91EF-4670-81D2-144A0E70C7CF}" type="datetimeFigureOut">
              <a:rPr lang="ru-RU" smtClean="0"/>
              <a:t>20.03.2020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EB2AC-A087-4571-BBAC-CB9D415961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EE0A8-91EF-4670-81D2-144A0E70C7CF}" type="datetimeFigureOut">
              <a:rPr lang="ru-RU" smtClean="0"/>
              <a:t>20.03.2020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EB2AC-A087-4571-BBAC-CB9D415961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EE0A8-91EF-4670-81D2-144A0E70C7CF}" type="datetimeFigureOut">
              <a:rPr lang="ru-RU" smtClean="0"/>
              <a:t>20.03.2020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EB2AC-A087-4571-BBAC-CB9D415961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EE0A8-91EF-4670-81D2-144A0E70C7CF}" type="datetimeFigureOut">
              <a:rPr lang="ru-RU" smtClean="0"/>
              <a:t>20.03.2020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EB2AC-A087-4571-BBAC-CB9D415961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EE0A8-91EF-4670-81D2-144A0E70C7CF}" type="datetimeFigureOut">
              <a:rPr lang="ru-RU" smtClean="0"/>
              <a:t>20.03.2020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EB2AC-A087-4571-BBAC-CB9D415961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EE0A8-91EF-4670-81D2-144A0E70C7CF}" type="datetimeFigureOut">
              <a:rPr lang="ru-RU" smtClean="0"/>
              <a:t>20.03.2020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EB2AC-A087-4571-BBAC-CB9D415961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EE0A8-91EF-4670-81D2-144A0E70C7CF}" type="datetimeFigureOut">
              <a:rPr lang="ru-RU" smtClean="0"/>
              <a:t>20.03.2020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EB2AC-A087-4571-BBAC-CB9D415961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EE0A8-91EF-4670-81D2-144A0E70C7CF}" type="datetimeFigureOut">
              <a:rPr lang="ru-RU" smtClean="0"/>
              <a:t>20.03.2020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EB2AC-A087-4571-BBAC-CB9D415961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FEE0A8-91EF-4670-81D2-144A0E70C7CF}" type="datetimeFigureOut">
              <a:rPr lang="ru-RU" smtClean="0"/>
              <a:t>20.03.2020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5EB2AC-A087-4571-BBAC-CB9D4159613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21429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ВГМУ им. Н. Н. Бурденко</a:t>
            </a:r>
            <a:br>
              <a:rPr lang="ru-RU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Кафедра нормальной анатомии человека</a:t>
            </a:r>
            <a:r>
              <a:rPr lang="ru-RU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ru-RU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214554"/>
            <a:ext cx="6400800" cy="3424246"/>
          </a:xfrm>
        </p:spPr>
        <p:txBody>
          <a:bodyPr>
            <a:normAutofit/>
          </a:bodyPr>
          <a:lstStyle/>
          <a:p>
            <a:r>
              <a:rPr lang="ru-RU" sz="5400" b="1" dirty="0" err="1">
                <a:solidFill>
                  <a:srgbClr val="FF0000"/>
                </a:solidFill>
              </a:rPr>
              <a:t>Сердечно-сосудистая</a:t>
            </a:r>
            <a:r>
              <a:rPr lang="ru-RU" sz="5400" b="1" dirty="0">
                <a:solidFill>
                  <a:srgbClr val="FF0000"/>
                </a:solidFill>
              </a:rPr>
              <a:t> система. Анатомия </a:t>
            </a:r>
            <a:r>
              <a:rPr lang="ru-RU" sz="5400" b="1" dirty="0" smtClean="0">
                <a:solidFill>
                  <a:srgbClr val="FF0000"/>
                </a:solidFill>
              </a:rPr>
              <a:t>сердца</a:t>
            </a:r>
            <a:endParaRPr lang="ru-RU" sz="5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ФУНКЦИИ СОСУДИСТОЙ СИСТЕМЫ</a:t>
            </a:r>
            <a:r>
              <a:rPr lang="ru-RU" sz="3200" dirty="0" smtClean="0"/>
              <a:t> :</a:t>
            </a:r>
            <a:br>
              <a:rPr lang="ru-RU" sz="3200" dirty="0" smtClean="0"/>
            </a:b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214422"/>
            <a:ext cx="8229600" cy="4525963"/>
          </a:xfrm>
        </p:spPr>
        <p:txBody>
          <a:bodyPr>
            <a:normAutofit fontScale="70000" lnSpcReduction="20000"/>
          </a:bodyPr>
          <a:lstStyle/>
          <a:p>
            <a:pPr marL="357188" indent="-357188">
              <a:lnSpc>
                <a:spcPct val="80000"/>
              </a:lnSpc>
              <a:spcBef>
                <a:spcPct val="40000"/>
              </a:spcBef>
              <a:buFontTx/>
              <a:buAutoNum type="arabicPeriod"/>
            </a:pPr>
            <a:r>
              <a:rPr lang="ru-RU" b="1" dirty="0" smtClean="0"/>
              <a:t>Транспорт питательных веществ и кислорода к органам.</a:t>
            </a:r>
          </a:p>
          <a:p>
            <a:pPr marL="357188" indent="-357188">
              <a:lnSpc>
                <a:spcPct val="80000"/>
              </a:lnSpc>
              <a:spcBef>
                <a:spcPct val="40000"/>
              </a:spcBef>
              <a:buFontTx/>
              <a:buAutoNum type="arabicPeriod"/>
            </a:pPr>
            <a:r>
              <a:rPr lang="ru-RU" b="1" dirty="0" smtClean="0"/>
              <a:t>Удаление из органов и тканей продуктов обмена веществ и транспорт их к выделительным органам (почки, легкие, кишечник, кожа).</a:t>
            </a:r>
          </a:p>
          <a:p>
            <a:pPr marL="357188" indent="-357188">
              <a:lnSpc>
                <a:spcPct val="80000"/>
              </a:lnSpc>
              <a:spcBef>
                <a:spcPct val="40000"/>
              </a:spcBef>
              <a:buFontTx/>
              <a:buAutoNum type="arabicPeriod"/>
            </a:pPr>
            <a:r>
              <a:rPr lang="ru-RU" b="1" dirty="0" smtClean="0"/>
              <a:t>Обеспечение гуморальной регуляции в организме: в кровь поступают вырабатываемые в ряде органов гормоны, ферменты и витамины, они распределяются в сосудистом русле и доставляются к органам-мишеням.</a:t>
            </a:r>
          </a:p>
          <a:p>
            <a:pPr marL="357188" indent="-357188">
              <a:lnSpc>
                <a:spcPct val="80000"/>
              </a:lnSpc>
              <a:spcBef>
                <a:spcPct val="40000"/>
              </a:spcBef>
              <a:buFontTx/>
              <a:buAutoNum type="arabicPeriod"/>
            </a:pPr>
            <a:r>
              <a:rPr lang="ru-RU" b="1" dirty="0" smtClean="0"/>
              <a:t>Гомеостаз: состав и физические свойства циркулирующей крови постоянно контролируются определенными органами и по мере надобности корректируются с целью обеспечения постоянства внутренней среды организма.</a:t>
            </a:r>
          </a:p>
          <a:p>
            <a:pPr marL="357188" indent="-357188">
              <a:lnSpc>
                <a:spcPct val="80000"/>
              </a:lnSpc>
              <a:spcBef>
                <a:spcPct val="40000"/>
              </a:spcBef>
              <a:buFontTx/>
              <a:buAutoNum type="arabicPeriod"/>
            </a:pPr>
            <a:r>
              <a:rPr lang="ru-RU" b="1" dirty="0" smtClean="0"/>
              <a:t>Терморегуляция: благодаря высокой теплоемкости крови ее циркуляция обеспечивает перераспределение тепла, выделяемого в процессе метаболизма, и его выделение во внешнюю среду через дыхательные пути и поверхность кожи.</a:t>
            </a:r>
          </a:p>
          <a:p>
            <a:pPr marL="357188" indent="-357188">
              <a:lnSpc>
                <a:spcPct val="80000"/>
              </a:lnSpc>
              <a:spcBef>
                <a:spcPct val="40000"/>
              </a:spcBef>
              <a:buFontTx/>
              <a:buAutoNum type="arabicPeriod"/>
            </a:pPr>
            <a:r>
              <a:rPr lang="ru-RU" b="1" dirty="0" smtClean="0"/>
              <a:t>Защитная функция: обеспечивается транспортировкой факторов клеточного и гуморального иммунитета.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contrast="30000"/>
          </a:blip>
          <a:srcRect b="681"/>
          <a:stretch>
            <a:fillRect/>
          </a:stretch>
        </p:blipFill>
        <p:spPr bwMode="auto">
          <a:xfrm>
            <a:off x="785786" y="311493"/>
            <a:ext cx="7500990" cy="6289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76" y="285728"/>
            <a:ext cx="6715172" cy="857256"/>
          </a:xfrm>
        </p:spPr>
        <p:txBody>
          <a:bodyPr>
            <a:normAutofit/>
          </a:bodyPr>
          <a:lstStyle/>
          <a:p>
            <a:r>
              <a:rPr lang="ru-RU" sz="3600" b="1" dirty="0" smtClean="0"/>
              <a:t>Классификация артерий</a:t>
            </a:r>
            <a:r>
              <a:rPr lang="ru-RU" sz="3600" dirty="0" smtClean="0"/>
              <a:t>: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48" y="1071547"/>
            <a:ext cx="7972452" cy="1214446"/>
          </a:xfrm>
        </p:spPr>
        <p:txBody>
          <a:bodyPr>
            <a:normAutofit/>
          </a:bodyPr>
          <a:lstStyle/>
          <a:p>
            <a:pPr marL="358775" lvl="1" indent="-179388">
              <a:lnSpc>
                <a:spcPct val="80000"/>
              </a:lnSpc>
              <a:buNone/>
            </a:pPr>
            <a:r>
              <a:rPr lang="ru-RU" sz="1800" b="1" dirty="0" smtClean="0"/>
              <a:t>В зависимости от калибра</a:t>
            </a:r>
            <a:r>
              <a:rPr lang="ru-RU" sz="1800" dirty="0" smtClean="0"/>
              <a:t>: </a:t>
            </a:r>
          </a:p>
          <a:p>
            <a:pPr marL="358775" lvl="1" indent="-179388">
              <a:lnSpc>
                <a:spcPct val="80000"/>
              </a:lnSpc>
              <a:buFontTx/>
              <a:buChar char="-"/>
            </a:pPr>
            <a:r>
              <a:rPr lang="ru-RU" sz="1800" dirty="0" smtClean="0"/>
              <a:t>крупные артерии (например, аорта — 28-30 мм в поперечнике), </a:t>
            </a:r>
          </a:p>
          <a:p>
            <a:pPr marL="358775" lvl="1" indent="-179388">
              <a:lnSpc>
                <a:spcPct val="80000"/>
              </a:lnSpc>
              <a:buFontTx/>
              <a:buChar char="-"/>
            </a:pPr>
            <a:r>
              <a:rPr lang="ru-RU" sz="1800" dirty="0" smtClean="0"/>
              <a:t>средние артерии (диаметром 20-22 мм),</a:t>
            </a:r>
          </a:p>
          <a:p>
            <a:pPr marL="358775" lvl="1" indent="-179388">
              <a:lnSpc>
                <a:spcPct val="80000"/>
              </a:lnSpc>
              <a:buFontTx/>
              <a:buChar char="-"/>
            </a:pPr>
            <a:r>
              <a:rPr lang="ru-RU" sz="1800" dirty="0" smtClean="0"/>
              <a:t>мелкие артерии ( диаметр менее 20 мм).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572000" y="2643182"/>
            <a:ext cx="421482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9388" indent="-179388"/>
            <a:r>
              <a:rPr lang="ru-RU" b="1" dirty="0" smtClean="0"/>
              <a:t>В зависимости от строения оболочек:</a:t>
            </a:r>
            <a:r>
              <a:rPr lang="ru-RU" dirty="0" smtClean="0"/>
              <a:t> </a:t>
            </a:r>
          </a:p>
          <a:p>
            <a:pPr marL="179388" indent="-179388">
              <a:buFontTx/>
              <a:buChar char="-"/>
            </a:pPr>
            <a:r>
              <a:rPr lang="ru-RU" dirty="0" smtClean="0"/>
              <a:t>артерии эластического типа,</a:t>
            </a:r>
          </a:p>
          <a:p>
            <a:pPr marL="179388" indent="-179388">
              <a:buFontTx/>
              <a:buChar char="-"/>
            </a:pPr>
            <a:r>
              <a:rPr lang="ru-RU" dirty="0" smtClean="0"/>
              <a:t>артерии мышечно-эластического (смешанного) типа, </a:t>
            </a:r>
          </a:p>
          <a:p>
            <a:pPr marL="179388" indent="-179388">
              <a:buFontTx/>
              <a:buChar char="-"/>
            </a:pPr>
            <a:r>
              <a:rPr lang="ru-RU" dirty="0" smtClean="0"/>
              <a:t>артерии мышечного типа </a:t>
            </a:r>
            <a:endParaRPr lang="ru-RU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lum bright="-18000" contrast="42000"/>
          </a:blip>
          <a:srcRect/>
          <a:stretch>
            <a:fillRect/>
          </a:stretch>
        </p:blipFill>
        <p:spPr bwMode="auto">
          <a:xfrm>
            <a:off x="468312" y="2857496"/>
            <a:ext cx="4247199" cy="3667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571472" y="2357430"/>
            <a:ext cx="27240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Строение стенки артерии</a:t>
            </a:r>
            <a:endParaRPr lang="ru-RU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bright="-12000" contrast="30000"/>
          </a:blip>
          <a:srcRect/>
          <a:stretch>
            <a:fillRect/>
          </a:stretch>
        </p:blipFill>
        <p:spPr bwMode="auto">
          <a:xfrm>
            <a:off x="714348" y="428604"/>
            <a:ext cx="7929618" cy="62390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28596" y="285728"/>
            <a:ext cx="29017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Arial Narrow" pitchFamily="34" charset="0"/>
              </a:rPr>
              <a:t>Микроциркуляторное русло: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857620" y="214290"/>
            <a:ext cx="4572000" cy="142192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ru-RU" dirty="0" smtClean="0"/>
              <a:t>Включает пять типов кровеносных сосудов: - </a:t>
            </a:r>
            <a:r>
              <a:rPr lang="ru-RU" dirty="0" err="1" smtClean="0"/>
              <a:t>артериолы</a:t>
            </a:r>
            <a:r>
              <a:rPr lang="ru-RU" dirty="0" smtClean="0"/>
              <a:t>, </a:t>
            </a:r>
          </a:p>
          <a:p>
            <a:pPr>
              <a:lnSpc>
                <a:spcPct val="80000"/>
              </a:lnSpc>
              <a:buFontTx/>
              <a:buChar char="-"/>
            </a:pPr>
            <a:r>
              <a:rPr lang="ru-RU" dirty="0" smtClean="0"/>
              <a:t> </a:t>
            </a:r>
            <a:r>
              <a:rPr lang="ru-RU" dirty="0" err="1" smtClean="0"/>
              <a:t>прекапилляры</a:t>
            </a:r>
            <a:r>
              <a:rPr lang="ru-RU" dirty="0" smtClean="0"/>
              <a:t>, </a:t>
            </a:r>
          </a:p>
          <a:p>
            <a:pPr>
              <a:lnSpc>
                <a:spcPct val="80000"/>
              </a:lnSpc>
              <a:buFontTx/>
              <a:buChar char="-"/>
            </a:pPr>
            <a:r>
              <a:rPr lang="ru-RU" dirty="0" smtClean="0"/>
              <a:t> капилляры, </a:t>
            </a:r>
          </a:p>
          <a:p>
            <a:pPr>
              <a:lnSpc>
                <a:spcPct val="80000"/>
              </a:lnSpc>
              <a:buFontTx/>
              <a:buChar char="-"/>
            </a:pPr>
            <a:r>
              <a:rPr lang="ru-RU" dirty="0" smtClean="0"/>
              <a:t> </a:t>
            </a:r>
            <a:r>
              <a:rPr lang="ru-RU" dirty="0" err="1" smtClean="0"/>
              <a:t>посткапилляры</a:t>
            </a:r>
            <a:r>
              <a:rPr lang="ru-RU" dirty="0" smtClean="0"/>
              <a:t>,</a:t>
            </a:r>
          </a:p>
          <a:p>
            <a:pPr>
              <a:lnSpc>
                <a:spcPct val="80000"/>
              </a:lnSpc>
              <a:buFontTx/>
              <a:buChar char="-"/>
            </a:pPr>
            <a:r>
              <a:rPr lang="ru-RU" dirty="0" smtClean="0"/>
              <a:t> </a:t>
            </a:r>
            <a:r>
              <a:rPr lang="ru-RU" dirty="0" err="1" smtClean="0"/>
              <a:t>венулы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>
            <a:lum bright="12000" contrast="24000"/>
          </a:blip>
          <a:srcRect/>
          <a:stretch>
            <a:fillRect/>
          </a:stretch>
        </p:blipFill>
        <p:spPr bwMode="auto">
          <a:xfrm>
            <a:off x="642910" y="1571612"/>
            <a:ext cx="8215370" cy="3451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785786" y="5117524"/>
            <a:ext cx="4500594" cy="17404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85000"/>
              </a:lnSpc>
            </a:pPr>
            <a:r>
              <a:rPr lang="ru-RU" b="1" dirty="0" smtClean="0"/>
              <a:t>Особенности условий кровотока</a:t>
            </a:r>
            <a:r>
              <a:rPr lang="en-US" b="1" dirty="0" smtClean="0"/>
              <a:t>:</a:t>
            </a:r>
            <a:endParaRPr lang="ru-RU" b="1" dirty="0" smtClean="0"/>
          </a:p>
          <a:p>
            <a:pPr marL="342900" indent="-342900">
              <a:lnSpc>
                <a:spcPct val="85000"/>
              </a:lnSpc>
              <a:buFontTx/>
              <a:buAutoNum type="arabicParenR"/>
            </a:pPr>
            <a:r>
              <a:rPr lang="ru-RU" dirty="0" smtClean="0"/>
              <a:t>тонкая стенка капилляров (</a:t>
            </a:r>
            <a:r>
              <a:rPr lang="en-US" dirty="0" smtClean="0"/>
              <a:t>~</a:t>
            </a:r>
            <a:r>
              <a:rPr lang="ru-RU" dirty="0" smtClean="0"/>
              <a:t>1 мкм); </a:t>
            </a:r>
          </a:p>
          <a:p>
            <a:pPr marL="342900" indent="-342900">
              <a:lnSpc>
                <a:spcPct val="85000"/>
              </a:lnSpc>
              <a:buFontTx/>
              <a:buAutoNum type="arabicParenR"/>
            </a:pPr>
            <a:r>
              <a:rPr lang="ru-RU" dirty="0" smtClean="0"/>
              <a:t>медленный ток крови (</a:t>
            </a:r>
            <a:r>
              <a:rPr lang="en-US" dirty="0" smtClean="0"/>
              <a:t>~</a:t>
            </a:r>
            <a:r>
              <a:rPr lang="ru-RU" dirty="0" smtClean="0"/>
              <a:t>0,5 мм/с); </a:t>
            </a:r>
          </a:p>
          <a:p>
            <a:pPr marL="342900" indent="-342900">
              <a:lnSpc>
                <a:spcPct val="85000"/>
              </a:lnSpc>
              <a:buFontTx/>
              <a:buAutoNum type="arabicParenR"/>
            </a:pPr>
            <a:r>
              <a:rPr lang="ru-RU" dirty="0" smtClean="0"/>
              <a:t>большая площадь соприкосновения с окружающими тканями (1000 м</a:t>
            </a:r>
            <a:r>
              <a:rPr lang="ru-RU" baseline="30000" dirty="0" smtClean="0"/>
              <a:t>2</a:t>
            </a:r>
            <a:r>
              <a:rPr lang="ru-RU" dirty="0" smtClean="0"/>
              <a:t>); </a:t>
            </a:r>
          </a:p>
          <a:p>
            <a:pPr marL="342900" indent="-342900">
              <a:lnSpc>
                <a:spcPct val="85000"/>
              </a:lnSpc>
              <a:buFontTx/>
              <a:buAutoNum type="arabicParenR"/>
            </a:pPr>
            <a:r>
              <a:rPr lang="ru-RU" dirty="0" smtClean="0"/>
              <a:t>низкое </a:t>
            </a:r>
            <a:r>
              <a:rPr lang="ru-RU" dirty="0" err="1" smtClean="0"/>
              <a:t>внутрикапиллярное</a:t>
            </a:r>
            <a:r>
              <a:rPr lang="ru-RU" dirty="0" smtClean="0"/>
              <a:t> давление (20-30 мм </a:t>
            </a:r>
            <a:r>
              <a:rPr lang="ru-RU" dirty="0" err="1" smtClean="0"/>
              <a:t>рт</a:t>
            </a:r>
            <a:r>
              <a:rPr lang="ru-RU" dirty="0" smtClean="0"/>
              <a:t>. ст.) 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28"/>
            <a:ext cx="8115328" cy="5840435"/>
          </a:xfrm>
        </p:spPr>
        <p:txBody>
          <a:bodyPr>
            <a:normAutofit fontScale="85000" lnSpcReduction="10000"/>
          </a:bodyPr>
          <a:lstStyle/>
          <a:p>
            <a:pPr algn="ctr">
              <a:lnSpc>
                <a:spcPct val="90000"/>
              </a:lnSpc>
              <a:buNone/>
            </a:pPr>
            <a:r>
              <a:rPr lang="ru-RU" sz="3600" b="1" dirty="0" smtClean="0"/>
              <a:t>Функции эндотелия</a:t>
            </a:r>
            <a:r>
              <a:rPr lang="ru-RU" dirty="0" smtClean="0"/>
              <a:t> : </a:t>
            </a:r>
          </a:p>
          <a:p>
            <a:pPr>
              <a:lnSpc>
                <a:spcPct val="90000"/>
              </a:lnSpc>
              <a:buNone/>
            </a:pPr>
            <a:r>
              <a:rPr lang="ru-RU" dirty="0" smtClean="0"/>
              <a:t>1) </a:t>
            </a:r>
            <a:r>
              <a:rPr lang="ru-RU" dirty="0" err="1" smtClean="0"/>
              <a:t>атромбогенная</a:t>
            </a:r>
            <a:r>
              <a:rPr lang="ru-RU" dirty="0" smtClean="0"/>
              <a:t> (отрицательный заряд </a:t>
            </a:r>
            <a:r>
              <a:rPr lang="ru-RU" dirty="0" err="1" smtClean="0"/>
              <a:t>гликокаликса</a:t>
            </a:r>
            <a:r>
              <a:rPr lang="ru-RU" dirty="0" smtClean="0"/>
              <a:t> и синтез ингибиторов — простагландинов, препятствующих агрегации тромбоцитов); </a:t>
            </a:r>
          </a:p>
          <a:p>
            <a:pPr>
              <a:lnSpc>
                <a:spcPct val="90000"/>
              </a:lnSpc>
              <a:buNone/>
            </a:pPr>
            <a:r>
              <a:rPr lang="ru-RU" dirty="0" smtClean="0"/>
              <a:t>2) участие в образовании базальной мембраны; </a:t>
            </a:r>
          </a:p>
          <a:p>
            <a:pPr>
              <a:lnSpc>
                <a:spcPct val="90000"/>
              </a:lnSpc>
              <a:buNone/>
            </a:pPr>
            <a:r>
              <a:rPr lang="ru-RU" dirty="0" smtClean="0"/>
              <a:t>3) барьерная, благодаря наличию </a:t>
            </a:r>
            <a:r>
              <a:rPr lang="ru-RU" dirty="0" err="1" smtClean="0"/>
              <a:t>цитоскелета</a:t>
            </a:r>
            <a:r>
              <a:rPr lang="ru-RU" dirty="0" smtClean="0"/>
              <a:t> и рецепторов; </a:t>
            </a:r>
          </a:p>
          <a:p>
            <a:pPr>
              <a:lnSpc>
                <a:spcPct val="90000"/>
              </a:lnSpc>
              <a:buNone/>
            </a:pPr>
            <a:r>
              <a:rPr lang="ru-RU" dirty="0" smtClean="0"/>
              <a:t>4) участие в регуляции сосудистого тонуса, благодаря наличию рецепторов и синтезу факторов, расслабляющих/сокращающих </a:t>
            </a:r>
            <a:r>
              <a:rPr lang="ru-RU" dirty="0" err="1" smtClean="0"/>
              <a:t>миоциты</a:t>
            </a:r>
            <a:r>
              <a:rPr lang="ru-RU" dirty="0" smtClean="0"/>
              <a:t> сосудов; </a:t>
            </a:r>
          </a:p>
          <a:p>
            <a:pPr>
              <a:lnSpc>
                <a:spcPct val="90000"/>
              </a:lnSpc>
              <a:buNone/>
            </a:pPr>
            <a:r>
              <a:rPr lang="ru-RU" dirty="0" smtClean="0"/>
              <a:t>5) сосудообразующая, благодаря синтезу факторов, ускоряющих пролиферацию и миграцию </a:t>
            </a:r>
            <a:r>
              <a:rPr lang="ru-RU" dirty="0" err="1" smtClean="0"/>
              <a:t>эндотелиоцитов</a:t>
            </a:r>
            <a:r>
              <a:rPr lang="ru-RU" dirty="0" smtClean="0"/>
              <a:t>; </a:t>
            </a:r>
          </a:p>
          <a:p>
            <a:pPr>
              <a:lnSpc>
                <a:spcPct val="90000"/>
              </a:lnSpc>
              <a:buNone/>
            </a:pPr>
            <a:r>
              <a:rPr lang="ru-RU" dirty="0" smtClean="0"/>
              <a:t>6) секреция </a:t>
            </a:r>
            <a:r>
              <a:rPr lang="ru-RU" dirty="0" err="1" smtClean="0"/>
              <a:t>липопротеидлипазы</a:t>
            </a:r>
            <a:r>
              <a:rPr lang="ru-RU" dirty="0" smtClean="0"/>
              <a:t> и других веществ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428604"/>
            <a:ext cx="8115328" cy="5697559"/>
          </a:xfrm>
        </p:spPr>
        <p:txBody>
          <a:bodyPr>
            <a:normAutofit fontScale="77500" lnSpcReduction="20000"/>
          </a:bodyPr>
          <a:lstStyle/>
          <a:p>
            <a:pPr algn="ctr">
              <a:lnSpc>
                <a:spcPct val="80000"/>
              </a:lnSpc>
              <a:buNone/>
            </a:pPr>
            <a:r>
              <a:rPr lang="ru-RU" sz="4000" b="1" dirty="0" smtClean="0"/>
              <a:t>Типы капилляров:</a:t>
            </a:r>
            <a:r>
              <a:rPr lang="ru-RU" sz="3600" dirty="0" smtClean="0"/>
              <a:t> </a:t>
            </a:r>
          </a:p>
          <a:p>
            <a:pPr>
              <a:lnSpc>
                <a:spcPct val="80000"/>
              </a:lnSpc>
              <a:buNone/>
            </a:pPr>
            <a:r>
              <a:rPr lang="ru-RU" sz="3600" b="1" dirty="0" smtClean="0"/>
              <a:t>1-й тип — соматические</a:t>
            </a:r>
            <a:r>
              <a:rPr lang="ru-RU" sz="3600" dirty="0" smtClean="0"/>
              <a:t>, характеризуются отсутствием </a:t>
            </a:r>
            <a:r>
              <a:rPr lang="ru-RU" sz="3600" dirty="0" err="1" smtClean="0"/>
              <a:t>фенестр</a:t>
            </a:r>
            <a:r>
              <a:rPr lang="ru-RU" sz="3600" dirty="0" smtClean="0"/>
              <a:t> в эндотелии и отверстий в базальной мембране (капилляры скелетной мускулатуры, легких, нервных стволов, слизистых оболочек); </a:t>
            </a:r>
          </a:p>
          <a:p>
            <a:pPr>
              <a:lnSpc>
                <a:spcPct val="80000"/>
              </a:lnSpc>
              <a:buNone/>
            </a:pPr>
            <a:r>
              <a:rPr lang="ru-RU" sz="3600" b="1" dirty="0" smtClean="0"/>
              <a:t>2-й тип — </a:t>
            </a:r>
            <a:r>
              <a:rPr lang="ru-RU" sz="3600" b="1" dirty="0" err="1" smtClean="0"/>
              <a:t>фенестрированные</a:t>
            </a:r>
            <a:r>
              <a:rPr lang="ru-RU" sz="3600" dirty="0" smtClean="0"/>
              <a:t>, характеризуются наличием окон (</a:t>
            </a:r>
            <a:r>
              <a:rPr lang="ru-RU" sz="3600" dirty="0" err="1" smtClean="0"/>
              <a:t>фенестр</a:t>
            </a:r>
            <a:r>
              <a:rPr lang="ru-RU" sz="3600" dirty="0" smtClean="0"/>
              <a:t>) в эндотелии и отсутствием отверстий в базальной мембране (капилляры клубочков почек и ворсин кишечника, эндокринных органов); </a:t>
            </a:r>
          </a:p>
          <a:p>
            <a:pPr>
              <a:lnSpc>
                <a:spcPct val="80000"/>
              </a:lnSpc>
              <a:buNone/>
            </a:pPr>
            <a:r>
              <a:rPr lang="ru-RU" sz="3600" b="1" dirty="0" smtClean="0"/>
              <a:t>3-й тип</a:t>
            </a:r>
            <a:r>
              <a:rPr lang="ru-RU" sz="3600" dirty="0" smtClean="0"/>
              <a:t> — </a:t>
            </a:r>
            <a:r>
              <a:rPr lang="ru-RU" sz="3600" b="1" dirty="0" smtClean="0"/>
              <a:t>перфорированные</a:t>
            </a:r>
            <a:r>
              <a:rPr lang="ru-RU" sz="3600" dirty="0" smtClean="0"/>
              <a:t>, характеризуются наличием </a:t>
            </a:r>
            <a:r>
              <a:rPr lang="ru-RU" sz="3600" dirty="0" err="1" smtClean="0"/>
              <a:t>фенестр</a:t>
            </a:r>
            <a:r>
              <a:rPr lang="ru-RU" sz="3600" dirty="0" smtClean="0"/>
              <a:t> в эндотелии и отверстий в базальной мембране (</a:t>
            </a:r>
            <a:r>
              <a:rPr lang="ru-RU" sz="3600" b="1" dirty="0" err="1" smtClean="0"/>
              <a:t>синусоидные</a:t>
            </a:r>
            <a:r>
              <a:rPr lang="ru-RU" sz="3600" dirty="0" smtClean="0"/>
              <a:t> капилляры печени и органов кроветворения) - благодаря большой ширине, повышенной проницаемости стенки и замедленному току крови через отверстия происходит миграция форменных крови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smtClean="0"/>
              <a:t>Закономерности распределения крупных артериальных стволов</a:t>
            </a:r>
            <a:r>
              <a:rPr lang="ru-RU" sz="3200" b="1" dirty="0" smtClean="0"/>
              <a:t/>
            </a:r>
            <a:br>
              <a:rPr lang="ru-RU" sz="3200" b="1" dirty="0" smtClean="0"/>
            </a:b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1000109"/>
            <a:ext cx="8001056" cy="2071701"/>
          </a:xfrm>
        </p:spPr>
        <p:txBody>
          <a:bodyPr>
            <a:normAutofit fontScale="92500"/>
          </a:bodyPr>
          <a:lstStyle/>
          <a:p>
            <a:pPr marL="708025">
              <a:buFontTx/>
              <a:buAutoNum type="arabicPeriod"/>
              <a:tabLst>
                <a:tab pos="365125" algn="l"/>
              </a:tabLst>
            </a:pPr>
            <a:r>
              <a:rPr lang="ru-RU" sz="1600" b="1" dirty="0" smtClean="0"/>
              <a:t>Артерии ответвляются к органам по закону кратчайшего расстояния (на момент эмбриональной закладки органа). </a:t>
            </a:r>
          </a:p>
          <a:p>
            <a:pPr marL="708025">
              <a:buFontTx/>
              <a:buAutoNum type="arabicPeriod"/>
              <a:tabLst>
                <a:tab pos="365125" algn="l"/>
              </a:tabLst>
            </a:pPr>
            <a:r>
              <a:rPr lang="ru-RU" sz="1600" b="1" dirty="0" smtClean="0"/>
              <a:t>Все главные артериальные стволы лежат с вогнутой (</a:t>
            </a:r>
            <a:r>
              <a:rPr lang="ru-RU" sz="1600" b="1" dirty="0" err="1" smtClean="0"/>
              <a:t>сгибательной</a:t>
            </a:r>
            <a:r>
              <a:rPr lang="ru-RU" sz="1600" b="1" dirty="0" smtClean="0"/>
              <a:t>) поверхности тела и конечностей. </a:t>
            </a:r>
          </a:p>
          <a:p>
            <a:pPr marL="708025">
              <a:buFontTx/>
              <a:buAutoNum type="arabicPeriod"/>
              <a:tabLst>
                <a:tab pos="365125" algn="l"/>
              </a:tabLst>
            </a:pPr>
            <a:r>
              <a:rPr lang="ru-RU" sz="1600" b="1" dirty="0" smtClean="0"/>
              <a:t>Артериальные стволы ориентированы вдоль длинной оси скелета, делятся соответственно делению костной основы и соединяются дугообразно по периферии. </a:t>
            </a:r>
          </a:p>
          <a:p>
            <a:pPr marL="708025">
              <a:buFontTx/>
              <a:buAutoNum type="arabicPeriod"/>
              <a:tabLst>
                <a:tab pos="365125" algn="l"/>
              </a:tabLst>
            </a:pPr>
            <a:r>
              <a:rPr lang="ru-RU" sz="1600" b="1" dirty="0" smtClean="0"/>
              <a:t>Крупные сосуды идут, обычно, с нервными стволами, образуя сосудисто-нервные пучки.</a:t>
            </a:r>
          </a:p>
          <a:p>
            <a:endParaRPr lang="ru-RU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59113" y="2982913"/>
            <a:ext cx="4321175" cy="3875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357167"/>
            <a:ext cx="8043890" cy="2000264"/>
          </a:xfrm>
        </p:spPr>
        <p:txBody>
          <a:bodyPr>
            <a:normAutofit/>
          </a:bodyPr>
          <a:lstStyle/>
          <a:p>
            <a:pPr marL="365125" indent="-365125">
              <a:lnSpc>
                <a:spcPct val="80000"/>
              </a:lnSpc>
              <a:buFontTx/>
              <a:buAutoNum type="arabicPeriod" startAt="4"/>
            </a:pPr>
            <a:r>
              <a:rPr lang="ru-RU" sz="1600" b="1" dirty="0" smtClean="0"/>
              <a:t>Артерии залегают глубоко в защищенных местах – костных, костно-мышечных или межмышечных каналах и бороздах.</a:t>
            </a:r>
          </a:p>
          <a:p>
            <a:pPr marL="365125" indent="-365125">
              <a:lnSpc>
                <a:spcPct val="80000"/>
              </a:lnSpc>
              <a:buFontTx/>
              <a:buAutoNum type="arabicPeriod" startAt="4"/>
            </a:pPr>
            <a:r>
              <a:rPr lang="ru-RU" sz="1600" b="1" dirty="0" smtClean="0"/>
              <a:t>В подвижных местах артерии образуют сети и обходные сосуды (коллатеральный кровоток). Коллатераль – боковая ветвь главного ствола, идущая на протяжении параллельно главному стволу и образующая соединение с его дистальной (возвратной) ветвью.</a:t>
            </a:r>
          </a:p>
          <a:p>
            <a:pPr marL="365125" indent="-365125">
              <a:lnSpc>
                <a:spcPct val="80000"/>
              </a:lnSpc>
              <a:buFontTx/>
              <a:buAutoNum type="arabicPeriod" startAt="4"/>
            </a:pPr>
            <a:r>
              <a:rPr lang="ru-RU" sz="1600" b="1" dirty="0" smtClean="0"/>
              <a:t>Сосудистые поля отдельных участков тела редко бывают обособлены друг от друга. Чаще соседние артерии соединяются между собой специальными ветвями – анастомозами.</a:t>
            </a:r>
          </a:p>
          <a:p>
            <a:endParaRPr lang="ru-RU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 t="7306" r="296" b="-8757"/>
          <a:stretch>
            <a:fillRect/>
          </a:stretch>
        </p:blipFill>
        <p:spPr bwMode="auto">
          <a:xfrm>
            <a:off x="571472" y="2420938"/>
            <a:ext cx="4500593" cy="3722706"/>
          </a:xfrm>
          <a:prstGeom prst="rect">
            <a:avLst/>
          </a:prstGeom>
          <a:noFill/>
          <a:ln w="9525">
            <a:noFill/>
            <a:prstDash val="lgDash"/>
            <a:miter lim="800000"/>
            <a:headEnd/>
            <a:tailEnd/>
          </a:ln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9256" y="2357429"/>
            <a:ext cx="3051006" cy="3713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857224" y="6286520"/>
            <a:ext cx="30328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dirty="0" smtClean="0"/>
              <a:t>Локтевая артериальная сеть</a:t>
            </a:r>
            <a:endParaRPr lang="ru-RU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714876" y="6286520"/>
            <a:ext cx="38497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Артерии основания головного мозга</a:t>
            </a:r>
            <a:endParaRPr lang="ru-RU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74638"/>
            <a:ext cx="8186766" cy="582594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/>
              <a:t>Варианты ветвления артерий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b="1" dirty="0"/>
          </a:p>
        </p:txBody>
      </p:sp>
      <p:pic>
        <p:nvPicPr>
          <p:cNvPr id="4" name="Picture 18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857233"/>
            <a:ext cx="4000528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9700" y="765175"/>
            <a:ext cx="338455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00113" y="3860800"/>
            <a:ext cx="3263900" cy="25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80063" y="4437063"/>
            <a:ext cx="2808287" cy="164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357166"/>
            <a:ext cx="8186766" cy="5768997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90000"/>
              </a:lnSpc>
              <a:buNone/>
            </a:pPr>
            <a:r>
              <a:rPr lang="ru-RU" b="1" dirty="0" smtClean="0"/>
              <a:t>Основные функциональные группы кровеносных сосудов:</a:t>
            </a:r>
          </a:p>
          <a:p>
            <a:pPr>
              <a:lnSpc>
                <a:spcPct val="90000"/>
              </a:lnSpc>
            </a:pPr>
            <a:r>
              <a:rPr lang="ru-RU" b="1" dirty="0" smtClean="0"/>
              <a:t>Амортизирующие сосуды</a:t>
            </a:r>
            <a:r>
              <a:rPr lang="ru-RU" dirty="0" smtClean="0"/>
              <a:t>: артерии эластического типа - сглаживают систолические волны кровотока</a:t>
            </a:r>
          </a:p>
          <a:p>
            <a:pPr>
              <a:lnSpc>
                <a:spcPct val="90000"/>
              </a:lnSpc>
            </a:pPr>
            <a:r>
              <a:rPr lang="ru-RU" b="1" dirty="0" smtClean="0"/>
              <a:t>Резистивные сосуды</a:t>
            </a:r>
            <a:r>
              <a:rPr lang="ru-RU" dirty="0" smtClean="0"/>
              <a:t>: концевые артерии, </a:t>
            </a:r>
            <a:r>
              <a:rPr lang="ru-RU" dirty="0" err="1" smtClean="0"/>
              <a:t>артериолы</a:t>
            </a:r>
            <a:r>
              <a:rPr lang="ru-RU" dirty="0" smtClean="0"/>
              <a:t>, </a:t>
            </a:r>
            <a:r>
              <a:rPr lang="ru-RU" dirty="0" err="1" smtClean="0"/>
              <a:t>прекапилляры</a:t>
            </a:r>
            <a:r>
              <a:rPr lang="ru-RU" dirty="0" smtClean="0"/>
              <a:t> (в меньшей мере артерии мышечного типа) - регулируют объемную скорость кровотока в сосудистых областях и перераспределение сердечного выброса по разным органам.</a:t>
            </a:r>
          </a:p>
          <a:p>
            <a:pPr>
              <a:lnSpc>
                <a:spcPct val="90000"/>
              </a:lnSpc>
            </a:pPr>
            <a:r>
              <a:rPr lang="ru-RU" b="1" dirty="0" smtClean="0"/>
              <a:t>Сосуды-сфинктеры</a:t>
            </a:r>
            <a:r>
              <a:rPr lang="ru-RU" dirty="0" smtClean="0"/>
              <a:t>: концевые отделы </a:t>
            </a:r>
            <a:r>
              <a:rPr lang="ru-RU" dirty="0" err="1" smtClean="0"/>
              <a:t>артериол</a:t>
            </a:r>
            <a:r>
              <a:rPr lang="ru-RU" dirty="0" smtClean="0"/>
              <a:t> и </a:t>
            </a:r>
            <a:r>
              <a:rPr lang="ru-RU" dirty="0" err="1" smtClean="0"/>
              <a:t>прекапилляров</a:t>
            </a:r>
            <a:r>
              <a:rPr lang="ru-RU" dirty="0" smtClean="0"/>
              <a:t> - регулируют число функционирующих капилляров (площадь обменной поверхности).</a:t>
            </a:r>
          </a:p>
          <a:p>
            <a:pPr>
              <a:lnSpc>
                <a:spcPct val="90000"/>
              </a:lnSpc>
            </a:pPr>
            <a:r>
              <a:rPr lang="ru-RU" b="1" dirty="0" smtClean="0"/>
              <a:t>Обменные сосуды</a:t>
            </a:r>
            <a:r>
              <a:rPr lang="ru-RU" dirty="0" smtClean="0"/>
              <a:t>: капилляры.</a:t>
            </a:r>
          </a:p>
          <a:p>
            <a:pPr>
              <a:lnSpc>
                <a:spcPct val="90000"/>
              </a:lnSpc>
            </a:pPr>
            <a:r>
              <a:rPr lang="ru-RU" b="1" dirty="0" smtClean="0"/>
              <a:t>Емкостные сосуды</a:t>
            </a:r>
            <a:r>
              <a:rPr lang="ru-RU" dirty="0" smtClean="0"/>
              <a:t>: вены – благодаря высокой растяжимости могут играть роль депо крови.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274638"/>
            <a:ext cx="7972452" cy="654032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Развитие сердца</a:t>
            </a:r>
            <a:r>
              <a:rPr lang="ru-RU" sz="2800" dirty="0" smtClean="0"/>
              <a:t> (3-я неделя развития)</a:t>
            </a:r>
            <a:endParaRPr lang="ru-RU" sz="2800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lum bright="12000"/>
          </a:blip>
          <a:srcRect/>
          <a:stretch>
            <a:fillRect/>
          </a:stretch>
        </p:blipFill>
        <p:spPr bwMode="auto">
          <a:xfrm>
            <a:off x="107950" y="1125538"/>
            <a:ext cx="3533775" cy="200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lum bright="-18000" contrast="30000"/>
          </a:blip>
          <a:srcRect/>
          <a:stretch>
            <a:fillRect/>
          </a:stretch>
        </p:blipFill>
        <p:spPr bwMode="auto">
          <a:xfrm>
            <a:off x="3851275" y="1125538"/>
            <a:ext cx="5040313" cy="155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>
            <a:lum bright="-24000" contrast="42000"/>
          </a:blip>
          <a:srcRect/>
          <a:stretch>
            <a:fillRect/>
          </a:stretch>
        </p:blipFill>
        <p:spPr bwMode="auto">
          <a:xfrm>
            <a:off x="179388" y="4076700"/>
            <a:ext cx="4535487" cy="210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5">
            <a:lum bright="-24000" contrast="42000"/>
          </a:blip>
          <a:srcRect/>
          <a:stretch>
            <a:fillRect/>
          </a:stretch>
        </p:blipFill>
        <p:spPr bwMode="auto">
          <a:xfrm>
            <a:off x="4932363" y="3141663"/>
            <a:ext cx="3816350" cy="345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285728"/>
            <a:ext cx="7358114" cy="642942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Развитие сердца</a:t>
            </a:r>
            <a:r>
              <a:rPr lang="ru-RU" sz="2400" dirty="0" smtClean="0"/>
              <a:t> (3-5 недели)</a:t>
            </a:r>
            <a:endParaRPr lang="ru-RU" sz="2400" dirty="0"/>
          </a:p>
        </p:txBody>
      </p:sp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bright="-24000" contrast="48000"/>
          </a:blip>
          <a:srcRect/>
          <a:stretch>
            <a:fillRect/>
          </a:stretch>
        </p:blipFill>
        <p:spPr bwMode="auto">
          <a:xfrm>
            <a:off x="571472" y="928670"/>
            <a:ext cx="8286808" cy="5572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274638"/>
            <a:ext cx="7972452" cy="654032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Развитие полостей сердца</a:t>
            </a:r>
            <a:endParaRPr lang="ru-RU" sz="2400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lum bright="-6000" contrast="12000"/>
          </a:blip>
          <a:srcRect/>
          <a:stretch>
            <a:fillRect/>
          </a:stretch>
        </p:blipFill>
        <p:spPr bwMode="auto">
          <a:xfrm>
            <a:off x="214283" y="857233"/>
            <a:ext cx="4436426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5074" y="714356"/>
            <a:ext cx="2099328" cy="22336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9750" y="3534554"/>
            <a:ext cx="2460614" cy="284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84663" y="3213100"/>
            <a:ext cx="3925887" cy="3367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274638"/>
            <a:ext cx="7829576" cy="725470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Развитие полостей сердца</a:t>
            </a:r>
            <a:endParaRPr lang="ru-RU" sz="3200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33904" y="1701276"/>
            <a:ext cx="6876191" cy="4323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274638"/>
            <a:ext cx="7972452" cy="511156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ПРЕОБРАЗОВАНИЕ ДУГ АОРТЫ</a:t>
            </a:r>
            <a:endParaRPr lang="ru-RU" sz="2400" dirty="0"/>
          </a:p>
        </p:txBody>
      </p:sp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2521" t="4953" r="-137"/>
          <a:stretch>
            <a:fillRect/>
          </a:stretch>
        </p:blipFill>
        <p:spPr bwMode="auto">
          <a:xfrm>
            <a:off x="571472" y="785794"/>
            <a:ext cx="3571900" cy="5643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/>
          <a:srcRect l="-534" t="4779" b="6575"/>
          <a:stretch>
            <a:fillRect/>
          </a:stretch>
        </p:blipFill>
        <p:spPr bwMode="auto">
          <a:xfrm>
            <a:off x="4071934" y="928670"/>
            <a:ext cx="4899029" cy="55959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274638"/>
            <a:ext cx="7972452" cy="654032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/>
              <a:t>Кровообращение плода</a:t>
            </a:r>
            <a:br>
              <a:rPr lang="ru-RU" sz="2800" b="1" dirty="0" smtClean="0"/>
            </a:br>
            <a:endParaRPr lang="ru-RU" sz="2800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bright="12000" contrast="42000"/>
          </a:blip>
          <a:srcRect/>
          <a:stretch>
            <a:fillRect/>
          </a:stretch>
        </p:blipFill>
        <p:spPr bwMode="auto">
          <a:xfrm>
            <a:off x="1973651" y="1000125"/>
            <a:ext cx="5239561" cy="512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708</Words>
  <Application>Microsoft Office PowerPoint</Application>
  <PresentationFormat>Экран (4:3)</PresentationFormat>
  <Paragraphs>64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ВГМУ им. Н. Н. Бурденко Кафедра нормальной анатомии человека </vt:lpstr>
      <vt:lpstr>ФУНКЦИИ СОСУДИСТОЙ СИСТЕМЫ : </vt:lpstr>
      <vt:lpstr>Слайд 3</vt:lpstr>
      <vt:lpstr>Классификация артерий:</vt:lpstr>
      <vt:lpstr>Слайд 5</vt:lpstr>
      <vt:lpstr>Слайд 6</vt:lpstr>
      <vt:lpstr>Слайд 7</vt:lpstr>
      <vt:lpstr>Слайд 8</vt:lpstr>
      <vt:lpstr>Закономерности распределения крупных артериальных стволов </vt:lpstr>
      <vt:lpstr>Слайд 10</vt:lpstr>
      <vt:lpstr>Варианты ветвления артерий </vt:lpstr>
      <vt:lpstr>Слайд 12</vt:lpstr>
      <vt:lpstr>Развитие сердца (3-я неделя развития)</vt:lpstr>
      <vt:lpstr>Развитие сердца (3-5 недели)</vt:lpstr>
      <vt:lpstr>Развитие полостей сердца</vt:lpstr>
      <vt:lpstr>Развитие полостей сердца</vt:lpstr>
      <vt:lpstr>ПРЕОБРАЗОВАНИЕ ДУГ АОРТЫ</vt:lpstr>
      <vt:lpstr>Кровообращение плода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ВГМУ им. Н. Н. Бурденко Кафедра нормальной анатомии человека </dc:title>
  <dc:creator>user</dc:creator>
  <cp:lastModifiedBy>user</cp:lastModifiedBy>
  <cp:revision>5</cp:revision>
  <dcterms:created xsi:type="dcterms:W3CDTF">2020-03-20T11:31:03Z</dcterms:created>
  <dcterms:modified xsi:type="dcterms:W3CDTF">2020-03-20T12:11:27Z</dcterms:modified>
</cp:coreProperties>
</file>